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7"/>
  </p:notesMasterIdLst>
  <p:handoutMasterIdLst>
    <p:handoutMasterId r:id="rId58"/>
  </p:handoutMasterIdLst>
  <p:sldIdLst>
    <p:sldId id="256" r:id="rId3"/>
    <p:sldId id="407" r:id="rId4"/>
    <p:sldId id="352" r:id="rId5"/>
    <p:sldId id="354"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71" r:id="rId23"/>
    <p:sldId id="372" r:id="rId24"/>
    <p:sldId id="373" r:id="rId25"/>
    <p:sldId id="390"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406" r:id="rId41"/>
    <p:sldId id="389" r:id="rId42"/>
    <p:sldId id="391" r:id="rId43"/>
    <p:sldId id="392" r:id="rId44"/>
    <p:sldId id="395" r:id="rId45"/>
    <p:sldId id="396" r:id="rId46"/>
    <p:sldId id="397" r:id="rId47"/>
    <p:sldId id="400" r:id="rId48"/>
    <p:sldId id="401" r:id="rId49"/>
    <p:sldId id="402" r:id="rId50"/>
    <p:sldId id="403" r:id="rId51"/>
    <p:sldId id="404" r:id="rId52"/>
    <p:sldId id="405" r:id="rId53"/>
    <p:sldId id="398" r:id="rId54"/>
    <p:sldId id="399" r:id="rId55"/>
    <p:sldId id="393" r:id="rId5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272" userDrawn="1">
          <p15:clr>
            <a:srgbClr val="A4A3A4"/>
          </p15:clr>
        </p15:guide>
        <p15:guide id="3" orient="horz" pos="3974" userDrawn="1">
          <p15:clr>
            <a:srgbClr val="A4A3A4"/>
          </p15:clr>
        </p15:guide>
        <p15:guide id="4" orient="horz" pos="4319">
          <p15:clr>
            <a:srgbClr val="A4A3A4"/>
          </p15:clr>
        </p15:guide>
        <p15:guide id="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794A3C-5B7C-4DC7-A7AD-D1354DEA7AB1}" v="34" dt="2021-11-17T22:54:23.814"/>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6395" autoAdjust="0"/>
  </p:normalViewPr>
  <p:slideViewPr>
    <p:cSldViewPr snapToGrid="0" snapToObjects="1">
      <p:cViewPr varScale="1">
        <p:scale>
          <a:sx n="75" d="100"/>
          <a:sy n="75" d="100"/>
        </p:scale>
        <p:origin x="1618" y="53"/>
      </p:cViewPr>
      <p:guideLst>
        <p:guide orient="horz" pos="4156"/>
        <p:guide pos="272"/>
        <p:guide orient="horz" pos="3974"/>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idul Mubasher" userId="b77e6360df0f9c3b" providerId="LiveId" clId="{27794A3C-5B7C-4DC7-A7AD-D1354DEA7AB1}"/>
    <pc:docChg chg="undo custSel addSld delSld modSld sldOrd">
      <pc:chgData name="Rashidul Mubasher" userId="b77e6360df0f9c3b" providerId="LiveId" clId="{27794A3C-5B7C-4DC7-A7AD-D1354DEA7AB1}" dt="2021-11-17T22:54:23.814" v="91" actId="14100"/>
      <pc:docMkLst>
        <pc:docMk/>
      </pc:docMkLst>
      <pc:sldChg chg="addSp modSp add mod">
        <pc:chgData name="Rashidul Mubasher" userId="b77e6360df0f9c3b" providerId="LiveId" clId="{27794A3C-5B7C-4DC7-A7AD-D1354DEA7AB1}" dt="2021-11-16T01:02:01.049" v="60" actId="6549"/>
        <pc:sldMkLst>
          <pc:docMk/>
          <pc:sldMk cId="3247258499" sldId="256"/>
        </pc:sldMkLst>
        <pc:spChg chg="mod">
          <ac:chgData name="Rashidul Mubasher" userId="b77e6360df0f9c3b" providerId="LiveId" clId="{27794A3C-5B7C-4DC7-A7AD-D1354DEA7AB1}" dt="2021-11-16T01:02:01.049" v="60" actId="6549"/>
          <ac:spMkLst>
            <pc:docMk/>
            <pc:sldMk cId="3247258499" sldId="256"/>
            <ac:spMk id="14" creationId="{00000000-0000-0000-0000-000000000000}"/>
          </ac:spMkLst>
        </pc:spChg>
        <pc:picChg chg="add mod">
          <ac:chgData name="Rashidul Mubasher" userId="b77e6360df0f9c3b" providerId="LiveId" clId="{27794A3C-5B7C-4DC7-A7AD-D1354DEA7AB1}" dt="2021-11-03T03:32:46.854" v="16" actId="1076"/>
          <ac:picMkLst>
            <pc:docMk/>
            <pc:sldMk cId="3247258499" sldId="256"/>
            <ac:picMk id="4" creationId="{86A01B75-0989-464D-956B-48B1CFA51B8A}"/>
          </ac:picMkLst>
        </pc:picChg>
      </pc:sldChg>
      <pc:sldChg chg="addSp modSp add del mod ord">
        <pc:chgData name="Rashidul Mubasher" userId="b77e6360df0f9c3b" providerId="LiveId" clId="{27794A3C-5B7C-4DC7-A7AD-D1354DEA7AB1}" dt="2021-11-03T03:33:16.865" v="21" actId="47"/>
        <pc:sldMkLst>
          <pc:docMk/>
          <pc:sldMk cId="2886833435" sldId="275"/>
        </pc:sldMkLst>
        <pc:spChg chg="mod">
          <ac:chgData name="Rashidul Mubasher" userId="b77e6360df0f9c3b" providerId="LiveId" clId="{27794A3C-5B7C-4DC7-A7AD-D1354DEA7AB1}" dt="2021-11-03T03:28:22.484" v="4" actId="27636"/>
          <ac:spMkLst>
            <pc:docMk/>
            <pc:sldMk cId="2886833435" sldId="275"/>
            <ac:spMk id="2" creationId="{00000000-0000-0000-0000-000000000000}"/>
          </ac:spMkLst>
        </pc:spChg>
        <pc:spChg chg="mod">
          <ac:chgData name="Rashidul Mubasher" userId="b77e6360df0f9c3b" providerId="LiveId" clId="{27794A3C-5B7C-4DC7-A7AD-D1354DEA7AB1}" dt="2021-11-03T03:28:22.487" v="5" actId="27636"/>
          <ac:spMkLst>
            <pc:docMk/>
            <pc:sldMk cId="2886833435" sldId="275"/>
            <ac:spMk id="3" creationId="{00000000-0000-0000-0000-000000000000}"/>
          </ac:spMkLst>
        </pc:spChg>
        <pc:picChg chg="add mod">
          <ac:chgData name="Rashidul Mubasher" userId="b77e6360df0f9c3b" providerId="LiveId" clId="{27794A3C-5B7C-4DC7-A7AD-D1354DEA7AB1}" dt="2021-11-03T03:32:27.256" v="11" actId="27614"/>
          <ac:picMkLst>
            <pc:docMk/>
            <pc:sldMk cId="2886833435" sldId="275"/>
            <ac:picMk id="15" creationId="{D7040015-6A4B-4B56-B2E2-BB1E126D7385}"/>
          </ac:picMkLst>
        </pc:picChg>
      </pc:sldChg>
      <pc:sldChg chg="del ord">
        <pc:chgData name="Rashidul Mubasher" userId="b77e6360df0f9c3b" providerId="LiveId" clId="{27794A3C-5B7C-4DC7-A7AD-D1354DEA7AB1}" dt="2021-11-03T03:37:05.963" v="51" actId="47"/>
        <pc:sldMkLst>
          <pc:docMk/>
          <pc:sldMk cId="1212819418" sldId="353"/>
        </pc:sldMkLst>
      </pc:sldChg>
      <pc:sldChg chg="modSp mod">
        <pc:chgData name="Rashidul Mubasher" userId="b77e6360df0f9c3b" providerId="LiveId" clId="{27794A3C-5B7C-4DC7-A7AD-D1354DEA7AB1}" dt="2021-11-17T22:33:30.874" v="71" actId="14100"/>
        <pc:sldMkLst>
          <pc:docMk/>
          <pc:sldMk cId="1608797616" sldId="358"/>
        </pc:sldMkLst>
        <pc:spChg chg="mod">
          <ac:chgData name="Rashidul Mubasher" userId="b77e6360df0f9c3b" providerId="LiveId" clId="{27794A3C-5B7C-4DC7-A7AD-D1354DEA7AB1}" dt="2021-11-17T04:37:15.763" v="62" actId="14100"/>
          <ac:spMkLst>
            <pc:docMk/>
            <pc:sldMk cId="1608797616" sldId="358"/>
            <ac:spMk id="2" creationId="{00000000-0000-0000-0000-000000000000}"/>
          </ac:spMkLst>
        </pc:spChg>
        <pc:picChg chg="mod">
          <ac:chgData name="Rashidul Mubasher" userId="b77e6360df0f9c3b" providerId="LiveId" clId="{27794A3C-5B7C-4DC7-A7AD-D1354DEA7AB1}" dt="2021-11-17T22:33:30.874" v="71" actId="14100"/>
          <ac:picMkLst>
            <pc:docMk/>
            <pc:sldMk cId="1608797616" sldId="358"/>
            <ac:picMk id="2050" creationId="{00000000-0000-0000-0000-000000000000}"/>
          </ac:picMkLst>
        </pc:picChg>
      </pc:sldChg>
      <pc:sldChg chg="modSp">
        <pc:chgData name="Rashidul Mubasher" userId="b77e6360df0f9c3b" providerId="LiveId" clId="{27794A3C-5B7C-4DC7-A7AD-D1354DEA7AB1}" dt="2021-11-17T22:34:36.227" v="74" actId="14100"/>
        <pc:sldMkLst>
          <pc:docMk/>
          <pc:sldMk cId="1662216116" sldId="360"/>
        </pc:sldMkLst>
        <pc:picChg chg="mod">
          <ac:chgData name="Rashidul Mubasher" userId="b77e6360df0f9c3b" providerId="LiveId" clId="{27794A3C-5B7C-4DC7-A7AD-D1354DEA7AB1}" dt="2021-11-17T22:34:36.227" v="74" actId="14100"/>
          <ac:picMkLst>
            <pc:docMk/>
            <pc:sldMk cId="1662216116" sldId="360"/>
            <ac:picMk id="3074" creationId="{00000000-0000-0000-0000-000000000000}"/>
          </ac:picMkLst>
        </pc:picChg>
      </pc:sldChg>
      <pc:sldChg chg="modSp">
        <pc:chgData name="Rashidul Mubasher" userId="b77e6360df0f9c3b" providerId="LiveId" clId="{27794A3C-5B7C-4DC7-A7AD-D1354DEA7AB1}" dt="2021-11-17T22:42:36.804" v="79" actId="14100"/>
        <pc:sldMkLst>
          <pc:docMk/>
          <pc:sldMk cId="4247626414" sldId="368"/>
        </pc:sldMkLst>
        <pc:picChg chg="mod">
          <ac:chgData name="Rashidul Mubasher" userId="b77e6360df0f9c3b" providerId="LiveId" clId="{27794A3C-5B7C-4DC7-A7AD-D1354DEA7AB1}" dt="2021-11-17T22:42:36.804" v="79" actId="14100"/>
          <ac:picMkLst>
            <pc:docMk/>
            <pc:sldMk cId="4247626414" sldId="368"/>
            <ac:picMk id="2050" creationId="{00000000-0000-0000-0000-000000000000}"/>
          </ac:picMkLst>
        </pc:picChg>
      </pc:sldChg>
      <pc:sldChg chg="modSp">
        <pc:chgData name="Rashidul Mubasher" userId="b77e6360df0f9c3b" providerId="LiveId" clId="{27794A3C-5B7C-4DC7-A7AD-D1354DEA7AB1}" dt="2021-11-17T22:44:08.133" v="80" actId="14100"/>
        <pc:sldMkLst>
          <pc:docMk/>
          <pc:sldMk cId="296965726" sldId="372"/>
        </pc:sldMkLst>
        <pc:picChg chg="mod">
          <ac:chgData name="Rashidul Mubasher" userId="b77e6360df0f9c3b" providerId="LiveId" clId="{27794A3C-5B7C-4DC7-A7AD-D1354DEA7AB1}" dt="2021-11-17T22:44:08.133" v="80" actId="14100"/>
          <ac:picMkLst>
            <pc:docMk/>
            <pc:sldMk cId="296965726" sldId="372"/>
            <ac:picMk id="4098" creationId="{00000000-0000-0000-0000-000000000000}"/>
          </ac:picMkLst>
        </pc:picChg>
      </pc:sldChg>
      <pc:sldChg chg="modSp mod">
        <pc:chgData name="Rashidul Mubasher" userId="b77e6360df0f9c3b" providerId="LiveId" clId="{27794A3C-5B7C-4DC7-A7AD-D1354DEA7AB1}" dt="2021-11-17T04:42:34.989" v="63" actId="115"/>
        <pc:sldMkLst>
          <pc:docMk/>
          <pc:sldMk cId="1414166729" sldId="373"/>
        </pc:sldMkLst>
        <pc:spChg chg="mod">
          <ac:chgData name="Rashidul Mubasher" userId="b77e6360df0f9c3b" providerId="LiveId" clId="{27794A3C-5B7C-4DC7-A7AD-D1354DEA7AB1}" dt="2021-11-17T04:42:34.989" v="63" actId="115"/>
          <ac:spMkLst>
            <pc:docMk/>
            <pc:sldMk cId="1414166729" sldId="373"/>
            <ac:spMk id="4" creationId="{00000000-0000-0000-0000-000000000000}"/>
          </ac:spMkLst>
        </pc:spChg>
      </pc:sldChg>
      <pc:sldChg chg="modSp">
        <pc:chgData name="Rashidul Mubasher" userId="b77e6360df0f9c3b" providerId="LiveId" clId="{27794A3C-5B7C-4DC7-A7AD-D1354DEA7AB1}" dt="2021-11-17T22:50:19.807" v="89" actId="14100"/>
        <pc:sldMkLst>
          <pc:docMk/>
          <pc:sldMk cId="3843889988" sldId="375"/>
        </pc:sldMkLst>
        <pc:picChg chg="mod">
          <ac:chgData name="Rashidul Mubasher" userId="b77e6360df0f9c3b" providerId="LiveId" clId="{27794A3C-5B7C-4DC7-A7AD-D1354DEA7AB1}" dt="2021-11-17T22:50:19.807" v="89" actId="14100"/>
          <ac:picMkLst>
            <pc:docMk/>
            <pc:sldMk cId="3843889988" sldId="375"/>
            <ac:picMk id="6146" creationId="{00000000-0000-0000-0000-000000000000}"/>
          </ac:picMkLst>
        </pc:picChg>
      </pc:sldChg>
      <pc:sldChg chg="modSp">
        <pc:chgData name="Rashidul Mubasher" userId="b77e6360df0f9c3b" providerId="LiveId" clId="{27794A3C-5B7C-4DC7-A7AD-D1354DEA7AB1}" dt="2021-11-17T22:54:23.814" v="91" actId="14100"/>
        <pc:sldMkLst>
          <pc:docMk/>
          <pc:sldMk cId="3244436791" sldId="378"/>
        </pc:sldMkLst>
        <pc:picChg chg="mod">
          <ac:chgData name="Rashidul Mubasher" userId="b77e6360df0f9c3b" providerId="LiveId" clId="{27794A3C-5B7C-4DC7-A7AD-D1354DEA7AB1}" dt="2021-11-17T22:54:23.814" v="91" actId="14100"/>
          <ac:picMkLst>
            <pc:docMk/>
            <pc:sldMk cId="3244436791" sldId="378"/>
            <ac:picMk id="8194" creationId="{00000000-0000-0000-0000-000000000000}"/>
          </ac:picMkLst>
        </pc:picChg>
      </pc:sldChg>
      <pc:sldChg chg="addSp delSp modSp mod ord">
        <pc:chgData name="Rashidul Mubasher" userId="b77e6360df0f9c3b" providerId="LiveId" clId="{27794A3C-5B7C-4DC7-A7AD-D1354DEA7AB1}" dt="2021-11-17T22:47:21.142" v="82"/>
        <pc:sldMkLst>
          <pc:docMk/>
          <pc:sldMk cId="4241660088" sldId="390"/>
        </pc:sldMkLst>
        <pc:picChg chg="add mod">
          <ac:chgData name="Rashidul Mubasher" userId="b77e6360df0f9c3b" providerId="LiveId" clId="{27794A3C-5B7C-4DC7-A7AD-D1354DEA7AB1}" dt="2021-11-16T00:41:13.482" v="57" actId="962"/>
          <ac:picMkLst>
            <pc:docMk/>
            <pc:sldMk cId="4241660088" sldId="390"/>
            <ac:picMk id="4" creationId="{EBFC3451-A8C1-488D-86F4-BC14053E3256}"/>
          </ac:picMkLst>
        </pc:picChg>
        <pc:picChg chg="del">
          <ac:chgData name="Rashidul Mubasher" userId="b77e6360df0f9c3b" providerId="LiveId" clId="{27794A3C-5B7C-4DC7-A7AD-D1354DEA7AB1}" dt="2021-11-16T00:41:02.464" v="53" actId="478"/>
          <ac:picMkLst>
            <pc:docMk/>
            <pc:sldMk cId="4241660088" sldId="390"/>
            <ac:picMk id="25602" creationId="{00000000-0000-0000-0000-000000000000}"/>
          </ac:picMkLst>
        </pc:picChg>
      </pc:sldChg>
      <pc:sldChg chg="del">
        <pc:chgData name="Rashidul Mubasher" userId="b77e6360df0f9c3b" providerId="LiveId" clId="{27794A3C-5B7C-4DC7-A7AD-D1354DEA7AB1}" dt="2021-11-16T00:44:27.693" v="58" actId="47"/>
        <pc:sldMkLst>
          <pc:docMk/>
          <pc:sldMk cId="1207056637" sldId="394"/>
        </pc:sldMkLst>
      </pc:sldChg>
      <pc:sldChg chg="addSp delSp modSp add mod">
        <pc:chgData name="Rashidul Mubasher" userId="b77e6360df0f9c3b" providerId="LiveId" clId="{27794A3C-5B7C-4DC7-A7AD-D1354DEA7AB1}" dt="2021-11-03T03:36:52.244" v="50" actId="27636"/>
        <pc:sldMkLst>
          <pc:docMk/>
          <pc:sldMk cId="2273279022" sldId="407"/>
        </pc:sldMkLst>
        <pc:spChg chg="add del mod">
          <ac:chgData name="Rashidul Mubasher" userId="b77e6360df0f9c3b" providerId="LiveId" clId="{27794A3C-5B7C-4DC7-A7AD-D1354DEA7AB1}" dt="2021-11-03T03:36:52.244" v="50" actId="27636"/>
          <ac:spMkLst>
            <pc:docMk/>
            <pc:sldMk cId="2273279022" sldId="407"/>
            <ac:spMk id="3" creationId="{00000000-0000-0000-0000-000000000000}"/>
          </ac:spMkLst>
        </pc:spChg>
        <pc:spChg chg="add del mod">
          <ac:chgData name="Rashidul Mubasher" userId="b77e6360df0f9c3b" providerId="LiveId" clId="{27794A3C-5B7C-4DC7-A7AD-D1354DEA7AB1}" dt="2021-11-03T03:34:10.699" v="33" actId="478"/>
          <ac:spMkLst>
            <pc:docMk/>
            <pc:sldMk cId="2273279022" sldId="407"/>
            <ac:spMk id="18" creationId="{003B2F5A-A586-4AA2-88F9-120BF4125650}"/>
          </ac:spMkLst>
        </pc:spChg>
        <pc:picChg chg="add mod">
          <ac:chgData name="Rashidul Mubasher" userId="b77e6360df0f9c3b" providerId="LiveId" clId="{27794A3C-5B7C-4DC7-A7AD-D1354DEA7AB1}" dt="2021-11-03T03:33:02.685" v="20" actId="1076"/>
          <ac:picMkLst>
            <pc:docMk/>
            <pc:sldMk cId="2273279022" sldId="407"/>
            <ac:picMk id="15" creationId="{3DB442E9-7693-46C5-8EA4-C7C9D39DF282}"/>
          </ac:picMkLst>
        </pc:picChg>
        <pc:picChg chg="add mod">
          <ac:chgData name="Rashidul Mubasher" userId="b77e6360df0f9c3b" providerId="LiveId" clId="{27794A3C-5B7C-4DC7-A7AD-D1354DEA7AB1}" dt="2021-11-03T03:35:13.094" v="37" actId="14100"/>
          <ac:picMkLst>
            <pc:docMk/>
            <pc:sldMk cId="2273279022" sldId="407"/>
            <ac:picMk id="17" creationId="{918C3813-1067-4ED6-AFCC-EE1A2751D8AD}"/>
          </ac:picMkLst>
        </pc:picChg>
        <pc:picChg chg="mod">
          <ac:chgData name="Rashidul Mubasher" userId="b77e6360df0f9c3b" providerId="LiveId" clId="{27794A3C-5B7C-4DC7-A7AD-D1354DEA7AB1}" dt="2021-11-03T03:35:07.034" v="35" actId="1076"/>
          <ac:picMkLst>
            <pc:docMk/>
            <pc:sldMk cId="2273279022" sldId="407"/>
            <ac:picMk id="1026" creationId="{00000000-0000-0000-0000-000000000000}"/>
          </ac:picMkLst>
        </pc:picChg>
      </pc:sldChg>
      <pc:sldMasterChg chg="delSldLayout">
        <pc:chgData name="Rashidul Mubasher" userId="b77e6360df0f9c3b" providerId="LiveId" clId="{27794A3C-5B7C-4DC7-A7AD-D1354DEA7AB1}" dt="2021-11-03T03:37:05.963" v="51" actId="47"/>
        <pc:sldMasterMkLst>
          <pc:docMk/>
          <pc:sldMasterMk cId="200283969" sldId="2147483660"/>
        </pc:sldMasterMkLst>
        <pc:sldLayoutChg chg="del">
          <pc:chgData name="Rashidul Mubasher" userId="b77e6360df0f9c3b" providerId="LiveId" clId="{27794A3C-5B7C-4DC7-A7AD-D1354DEA7AB1}" dt="2021-11-03T03:37:05.963" v="51" actId="47"/>
          <pc:sldLayoutMkLst>
            <pc:docMk/>
            <pc:sldMasterMk cId="200283969" sldId="2147483660"/>
            <pc:sldLayoutMk cId="2121271276" sldId="214748370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24-Mar-25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04D994D-9358-4AF5-8166-377E36F359B3}" type="slidenum">
              <a:rPr lang="en-AU" smtClean="0"/>
              <a:pPr/>
              <a:t>1</a:t>
            </a:fld>
            <a:endParaRPr lang="en-AU" dirty="0"/>
          </a:p>
        </p:txBody>
      </p:sp>
    </p:spTree>
    <p:extLst>
      <p:ext uri="{BB962C8B-B14F-4D97-AF65-F5344CB8AC3E}">
        <p14:creationId xmlns:p14="http://schemas.microsoft.com/office/powerpoint/2010/main" val="1803461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A04D994D-9358-4AF5-8166-377E36F359B3}" type="slidenum">
              <a:rPr lang="en-AU" smtClean="0"/>
              <a:pPr/>
              <a:t>2</a:t>
            </a:fld>
            <a:endParaRPr lang="en-AU" dirty="0"/>
          </a:p>
        </p:txBody>
      </p:sp>
    </p:spTree>
    <p:extLst>
      <p:ext uri="{BB962C8B-B14F-4D97-AF65-F5344CB8AC3E}">
        <p14:creationId xmlns:p14="http://schemas.microsoft.com/office/powerpoint/2010/main" val="888289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24-Mar-25</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6728935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1"/>
            <a:ext cx="36576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3" name="Content Placeholder 2"/>
          <p:cNvSpPr>
            <a:spLocks noGrp="1"/>
          </p:cNvSpPr>
          <p:nvPr>
            <p:ph sz="quarter" idx="14"/>
          </p:nvPr>
        </p:nvSpPr>
        <p:spPr>
          <a:xfrm>
            <a:off x="5029200" y="4640263"/>
            <a:ext cx="3675063"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306885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11768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Date Placeholder 3"/>
          <p:cNvSpPr>
            <a:spLocks noGrp="1"/>
          </p:cNvSpPr>
          <p:nvPr>
            <p:ph type="dt" sz="half" idx="10"/>
          </p:nvPr>
        </p:nvSpPr>
        <p:spPr>
          <a:xfrm>
            <a:off x="196912" y="6356351"/>
            <a:ext cx="2489138" cy="365125"/>
          </a:xfrm>
        </p:spPr>
        <p:txBody>
          <a:bodyPr/>
          <a:lstStyle/>
          <a:p>
            <a:r>
              <a:rPr lang="en-AU" dirty="0"/>
              <a:t>Version 2 – 18</a:t>
            </a:r>
            <a:r>
              <a:rPr lang="en-AU" baseline="30000" dirty="0"/>
              <a:t>th</a:t>
            </a:r>
            <a:r>
              <a:rPr lang="en-AU" dirty="0"/>
              <a:t> December 2015</a:t>
            </a:r>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9A33247-0532-4294-AAF9-44D3CCAEBDA1}" type="slidenum">
              <a:rPr lang="en-AU" smtClean="0"/>
              <a:pPr/>
              <a:t>‹#›</a:t>
            </a:fld>
            <a:endParaRPr lang="en-AU" dirty="0"/>
          </a:p>
        </p:txBody>
      </p:sp>
    </p:spTree>
    <p:extLst>
      <p:ext uri="{BB962C8B-B14F-4D97-AF65-F5344CB8AC3E}">
        <p14:creationId xmlns:p14="http://schemas.microsoft.com/office/powerpoint/2010/main" val="1482559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69A33247-0532-4294-AAF9-44D3CCAEBDA1}" type="slidenum">
              <a:rPr lang="en-AU" smtClean="0"/>
              <a:pPr/>
              <a:t>‹#›</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endParaRPr lang="en-AU" dirty="0"/>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8622"/>
            <a:ext cx="948186" cy="75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9216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367814749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865666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26614373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629416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150608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42713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779777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62286415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7">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69080" y="6480371"/>
            <a:ext cx="5986350"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sz="1200" dirty="0">
                <a:solidFill>
                  <a:schemeClr val="tx1"/>
                </a:solidFill>
              </a:rPr>
              <a:t>Copyright © 2020 Pearson Education Ltd.</a:t>
            </a:r>
          </a:p>
        </p:txBody>
      </p:sp>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6">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 id="2147483703" r:id="rId3"/>
    <p:sldLayoutId id="214748370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6.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p:cNvGrpSpPr>
          <p:nvPr/>
        </p:nvGrpSpPr>
        <p:grpSpPr bwMode="auto">
          <a:xfrm>
            <a:off x="0" y="857251"/>
            <a:ext cx="9144000" cy="269421"/>
            <a:chOff x="0" y="-506"/>
            <a:chExt cx="11906" cy="171"/>
          </a:xfrm>
        </p:grpSpPr>
        <p:grpSp>
          <p:nvGrpSpPr>
            <p:cNvPr id="6" name="Group 5"/>
            <p:cNvGrpSpPr>
              <a:grpSpLocks/>
            </p:cNvGrpSpPr>
            <p:nvPr/>
          </p:nvGrpSpPr>
          <p:grpSpPr bwMode="auto">
            <a:xfrm>
              <a:off x="8929" y="-506"/>
              <a:ext cx="2977" cy="171"/>
              <a:chOff x="8929" y="-506"/>
              <a:chExt cx="2977" cy="171"/>
            </a:xfrm>
          </p:grpSpPr>
          <p:sp>
            <p:nvSpPr>
              <p:cNvPr id="13" name="Freeform 12"/>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AU" sz="1050" dirty="0"/>
              </a:p>
            </p:txBody>
          </p:sp>
        </p:grpSp>
        <p:grpSp>
          <p:nvGrpSpPr>
            <p:cNvPr id="7" name="Group 6"/>
            <p:cNvGrpSpPr>
              <a:grpSpLocks/>
            </p:cNvGrpSpPr>
            <p:nvPr/>
          </p:nvGrpSpPr>
          <p:grpSpPr bwMode="auto">
            <a:xfrm>
              <a:off x="5953" y="-506"/>
              <a:ext cx="2977" cy="171"/>
              <a:chOff x="5953" y="-506"/>
              <a:chExt cx="2977" cy="171"/>
            </a:xfrm>
          </p:grpSpPr>
          <p:sp>
            <p:nvSpPr>
              <p:cNvPr id="12" name="Freeform 11"/>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AU" sz="1050" dirty="0"/>
              </a:p>
            </p:txBody>
          </p:sp>
        </p:grpSp>
        <p:grpSp>
          <p:nvGrpSpPr>
            <p:cNvPr id="8" name="Group 7"/>
            <p:cNvGrpSpPr>
              <a:grpSpLocks/>
            </p:cNvGrpSpPr>
            <p:nvPr/>
          </p:nvGrpSpPr>
          <p:grpSpPr bwMode="auto">
            <a:xfrm>
              <a:off x="2976" y="-506"/>
              <a:ext cx="2977" cy="171"/>
              <a:chOff x="2976" y="-506"/>
              <a:chExt cx="2977" cy="171"/>
            </a:xfrm>
          </p:grpSpPr>
          <p:sp>
            <p:nvSpPr>
              <p:cNvPr id="11" name="Freeform 10"/>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AU" sz="1050" dirty="0"/>
              </a:p>
            </p:txBody>
          </p:sp>
        </p:grpSp>
        <p:grpSp>
          <p:nvGrpSpPr>
            <p:cNvPr id="9" name="Group 8"/>
            <p:cNvGrpSpPr>
              <a:grpSpLocks/>
            </p:cNvGrpSpPr>
            <p:nvPr/>
          </p:nvGrpSpPr>
          <p:grpSpPr bwMode="auto">
            <a:xfrm>
              <a:off x="0" y="-506"/>
              <a:ext cx="2977" cy="171"/>
              <a:chOff x="0" y="-506"/>
              <a:chExt cx="2977" cy="171"/>
            </a:xfrm>
          </p:grpSpPr>
          <p:sp>
            <p:nvSpPr>
              <p:cNvPr id="10" name="Freeform 9"/>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AU" sz="1050" dirty="0"/>
              </a:p>
            </p:txBody>
          </p:sp>
        </p:grpSp>
      </p:grpSp>
      <p:sp>
        <p:nvSpPr>
          <p:cNvPr id="14" name="TextBox 13"/>
          <p:cNvSpPr txBox="1"/>
          <p:nvPr/>
        </p:nvSpPr>
        <p:spPr>
          <a:xfrm>
            <a:off x="2243066" y="4346525"/>
            <a:ext cx="4572000" cy="253916"/>
          </a:xfrm>
          <a:prstGeom prst="rect">
            <a:avLst/>
          </a:prstGeom>
          <a:noFill/>
        </p:spPr>
        <p:txBody>
          <a:bodyPr wrap="square" rtlCol="0">
            <a:spAutoFit/>
          </a:bodyPr>
          <a:lstStyle/>
          <a:p>
            <a:pPr algn="ctr"/>
            <a:r>
              <a:rPr lang="en-US" sz="1050" b="1" dirty="0"/>
              <a:t>The Systems Analyst’s Toolkit</a:t>
            </a:r>
          </a:p>
        </p:txBody>
      </p:sp>
      <p:pic>
        <p:nvPicPr>
          <p:cNvPr id="1026" name="Picture 2" descr="C:\Users\Trent\Documents\M&amp;R\Kent Master Logos\KENT LOGO 2015 v2\RGB\JPG\RGB-WHITE-b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616" y="1657816"/>
            <a:ext cx="4486899" cy="270276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6057901" y="5304559"/>
            <a:ext cx="2862695" cy="571175"/>
          </a:xfrm>
        </p:spPr>
        <p:txBody>
          <a:bodyPr/>
          <a:lstStyle/>
          <a:p>
            <a:pPr algn="r"/>
            <a:r>
              <a:rPr lang="en-AU" b="1" dirty="0"/>
              <a:t>Kent Institute Australia Pty. Ltd</a:t>
            </a:r>
            <a:r>
              <a:rPr lang="en-AU" dirty="0"/>
              <a:t>.</a:t>
            </a:r>
          </a:p>
          <a:p>
            <a:pPr algn="r"/>
            <a:r>
              <a:rPr lang="en-AU" dirty="0"/>
              <a:t>ABN 49 003 577 302  CRICOS Code: 00161E</a:t>
            </a:r>
            <a:br>
              <a:rPr lang="en-AU" dirty="0"/>
            </a:br>
            <a:r>
              <a:rPr lang="en-AU" dirty="0"/>
              <a:t>RTO Code: 90458  TEQSA Provider Number: PRV12051</a:t>
            </a:r>
          </a:p>
        </p:txBody>
      </p:sp>
      <p:sp>
        <p:nvSpPr>
          <p:cNvPr id="15" name="Date Placeholder 1"/>
          <p:cNvSpPr txBox="1">
            <a:spLocks/>
          </p:cNvSpPr>
          <p:nvPr/>
        </p:nvSpPr>
        <p:spPr>
          <a:xfrm>
            <a:off x="311212" y="5738813"/>
            <a:ext cx="248913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t>Version 2 – 18</a:t>
            </a:r>
            <a:r>
              <a:rPr lang="en-AU" sz="900" baseline="30000"/>
              <a:t>th</a:t>
            </a:r>
            <a:r>
              <a:rPr lang="en-AU" sz="900"/>
              <a:t> December 2015</a:t>
            </a:r>
            <a:endParaRPr lang="en-AU" sz="900" dirty="0"/>
          </a:p>
        </p:txBody>
      </p:sp>
      <p:pic>
        <p:nvPicPr>
          <p:cNvPr id="4" name="Picture 3" descr="A picture containing icon&#10;&#10;Description automatically generated">
            <a:extLst>
              <a:ext uri="{FF2B5EF4-FFF2-40B4-BE49-F238E27FC236}">
                <a16:creationId xmlns:a16="http://schemas.microsoft.com/office/drawing/2014/main" id="{86A01B75-0989-464D-956B-48B1CFA51B8A}"/>
              </a:ext>
            </a:extLst>
          </p:cNvPr>
          <p:cNvPicPr>
            <a:picLocks noChangeAspect="1"/>
          </p:cNvPicPr>
          <p:nvPr/>
        </p:nvPicPr>
        <p:blipFill>
          <a:blip r:embed="rId4"/>
          <a:stretch>
            <a:fillRect/>
          </a:stretch>
        </p:blipFill>
        <p:spPr>
          <a:xfrm>
            <a:off x="181065" y="6153052"/>
            <a:ext cx="2105319" cy="704948"/>
          </a:xfrm>
          <a:prstGeom prst="rect">
            <a:avLst/>
          </a:prstGeom>
        </p:spPr>
      </p:pic>
    </p:spTree>
    <p:extLst>
      <p:ext uri="{BB962C8B-B14F-4D97-AF65-F5344CB8AC3E}">
        <p14:creationId xmlns:p14="http://schemas.microsoft.com/office/powerpoint/2010/main" val="324725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3-4: A Project Manager Juggles Numerous Activities</a:t>
            </a:r>
            <a:endParaRPr lang="en-IN" sz="3400" dirty="0"/>
          </a:p>
        </p:txBody>
      </p:sp>
      <p:pic>
        <p:nvPicPr>
          <p:cNvPr id="3074" name="Picture 2" descr="A project manager juggling nine activities diagram is composed of a photograph of a project manager standing with his hands in juggling positions and nine separately encircled activities that are juggled in a counter clockwise motion around the center circle. The center circle has the following title. The art of project management.  The nine encircled activities juggled around the center circle are as follows. Customer and management expectations, documentation and communication, time and resource constraints, methodologies and tools, managing people, contractors and vendors, organizational change and complexity, systems development life cycle, and technological chan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088" y="1491048"/>
            <a:ext cx="4069091" cy="5025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44990" y="6119185"/>
            <a:ext cx="8229600" cy="203977"/>
          </a:xfrm>
        </p:spPr>
        <p:txBody>
          <a:bodyPr/>
          <a:lstStyle/>
          <a:p>
            <a:pPr marL="432" indent="0">
              <a:buNone/>
            </a:pPr>
            <a:r>
              <a:rPr lang="en-US" sz="1200" dirty="0"/>
              <a:t>(</a:t>
            </a:r>
            <a:r>
              <a:rPr lang="en-US" sz="1200" b="1" dirty="0"/>
              <a:t>Source:</a:t>
            </a:r>
            <a:r>
              <a:rPr lang="en-US" sz="1200" i="1" dirty="0"/>
              <a:t> </a:t>
            </a:r>
            <a:r>
              <a:rPr lang="en-US" sz="1200" dirty="0"/>
              <a:t>Media Bakery13/</a:t>
            </a:r>
            <a:r>
              <a:rPr lang="en-US" sz="1200" dirty="0" err="1"/>
              <a:t>Shutterstock</a:t>
            </a:r>
            <a:r>
              <a:rPr lang="en-US" sz="1200" dirty="0"/>
              <a:t>)</a:t>
            </a:r>
          </a:p>
        </p:txBody>
      </p:sp>
    </p:spTree>
    <p:extLst>
      <p:ext uri="{BB962C8B-B14F-4D97-AF65-F5344CB8AC3E}">
        <p14:creationId xmlns:p14="http://schemas.microsoft.com/office/powerpoint/2010/main" val="1662216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106032" cy="1097279"/>
          </a:xfrm>
        </p:spPr>
        <p:txBody>
          <a:bodyPr/>
          <a:lstStyle/>
          <a:p>
            <a:r>
              <a:rPr lang="en-US" sz="3400" dirty="0"/>
              <a:t>Table 3-1: Common Activities and Skills of a Project Manager</a:t>
            </a:r>
            <a:endParaRPr lang="en-IN" sz="3400" dirty="0"/>
          </a:p>
        </p:txBody>
      </p:sp>
      <p:graphicFrame>
        <p:nvGraphicFramePr>
          <p:cNvPr id="5" name="Table 4"/>
          <p:cNvGraphicFramePr>
            <a:graphicFrameLocks noGrp="1"/>
          </p:cNvGraphicFramePr>
          <p:nvPr>
            <p:extLst>
              <p:ext uri="{D42A27DB-BD31-4B8C-83A1-F6EECF244321}">
                <p14:modId xmlns:p14="http://schemas.microsoft.com/office/powerpoint/2010/main" val="836320953"/>
              </p:ext>
            </p:extLst>
          </p:nvPr>
        </p:nvGraphicFramePr>
        <p:xfrm>
          <a:off x="457200" y="1531192"/>
          <a:ext cx="8436634" cy="4851400"/>
        </p:xfrm>
        <a:graphic>
          <a:graphicData uri="http://schemas.openxmlformats.org/drawingml/2006/table">
            <a:tbl>
              <a:tblPr firstRow="1" bandRow="1">
                <a:tableStyleId>{2D5ABB26-0587-4C30-8999-92F81FD0307C}</a:tableStyleId>
              </a:tblPr>
              <a:tblGrid>
                <a:gridCol w="1388853">
                  <a:extLst>
                    <a:ext uri="{9D8B030D-6E8A-4147-A177-3AD203B41FA5}">
                      <a16:colId xmlns:a16="http://schemas.microsoft.com/office/drawing/2014/main" val="20000"/>
                    </a:ext>
                  </a:extLst>
                </a:gridCol>
                <a:gridCol w="2613804">
                  <a:extLst>
                    <a:ext uri="{9D8B030D-6E8A-4147-A177-3AD203B41FA5}">
                      <a16:colId xmlns:a16="http://schemas.microsoft.com/office/drawing/2014/main" val="20001"/>
                    </a:ext>
                  </a:extLst>
                </a:gridCol>
                <a:gridCol w="4433977">
                  <a:extLst>
                    <a:ext uri="{9D8B030D-6E8A-4147-A177-3AD203B41FA5}">
                      <a16:colId xmlns:a16="http://schemas.microsoft.com/office/drawing/2014/main" val="20002"/>
                    </a:ext>
                  </a:extLst>
                </a:gridCol>
              </a:tblGrid>
              <a:tr h="370840">
                <a:tc>
                  <a:txBody>
                    <a:bodyPr/>
                    <a:lstStyle/>
                    <a:p>
                      <a:r>
                        <a:rPr lang="en-US" sz="1200" b="1" baseline="0" dirty="0"/>
                        <a:t>Activity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baseline="0" dirty="0"/>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baseline="0" dirty="0"/>
                        <a:t>Skill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US" sz="1200" baseline="0" dirty="0"/>
                        <a:t>Leadership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Influencing the activities of others toward the attainment of a common goal through the use of intelligence, personality, and abilities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Communications; liaison between management, users, and developers; assigning activities; monitoring progress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sz="1200" baseline="0" dirty="0"/>
                        <a:t>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Getting projects completed through the effective utilization of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Defining and sequencing activities; communicating expectations; assigning resources to activities; monitoring outcomes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sz="1200" baseline="0" dirty="0"/>
                        <a:t>Customer relations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Working closely with customers to ensure that project deliverables meet expectations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Interpreting system requests and specifications; site preparation and user training; contact point for customers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US" sz="1200" baseline="0" dirty="0"/>
                        <a:t>Technical problem solving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Designing and sequencing activities to attain project goals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Interpreting system requests and specifications; defining activities and their sequence; making trade-offs between alternative solutions; designing solutions to problems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r>
                        <a:rPr lang="en-US" sz="1200" baseline="0" dirty="0"/>
                        <a:t>Conflict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Managing conflict within a project team to assure that conflict is not too high or too 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Problem solving; smoothing out personality differences; compromising; goal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r>
                        <a:rPr lang="en-US" sz="1200" baseline="0" dirty="0"/>
                        <a:t>Team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Managing the project team for effective team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Communication within and between teams; peer evaluations; conflict resolution; team building; self-management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en-US" sz="1200" baseline="0" dirty="0"/>
                        <a:t>Risk and change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Identifying, assessing, and managing the risks and day-to-day changes that occur during a project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Environmental scanning; risk and opportunity identification and assessment; forecasting; resource redeployment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797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a:t>
            </a:r>
            <a:endParaRPr lang="en-IN" dirty="0"/>
          </a:p>
        </p:txBody>
      </p:sp>
      <p:sp>
        <p:nvSpPr>
          <p:cNvPr id="3" name="Content Placeholder 2"/>
          <p:cNvSpPr>
            <a:spLocks noGrp="1"/>
          </p:cNvSpPr>
          <p:nvPr>
            <p:ph sz="quarter" idx="13"/>
          </p:nvPr>
        </p:nvSpPr>
        <p:spPr>
          <a:xfrm>
            <a:off x="457200" y="1556327"/>
            <a:ext cx="8229600" cy="1144011"/>
          </a:xfrm>
        </p:spPr>
        <p:txBody>
          <a:bodyPr/>
          <a:lstStyle/>
          <a:p>
            <a:pPr marL="432" indent="0">
              <a:buNone/>
            </a:pPr>
            <a:r>
              <a:rPr lang="en-US" b="1" dirty="0"/>
              <a:t>3.1</a:t>
            </a:r>
            <a:r>
              <a:rPr lang="en-US" dirty="0"/>
              <a:t> Explain the process of managing an information systems project, including project initiation, project planning, project execution, and project closedown</a:t>
            </a:r>
          </a:p>
        </p:txBody>
      </p:sp>
      <p:sp>
        <p:nvSpPr>
          <p:cNvPr id="4" name="Content Placeholder 3"/>
          <p:cNvSpPr>
            <a:spLocks noGrp="1"/>
          </p:cNvSpPr>
          <p:nvPr>
            <p:ph sz="quarter" idx="14"/>
          </p:nvPr>
        </p:nvSpPr>
        <p:spPr>
          <a:xfrm>
            <a:off x="457200" y="2903838"/>
            <a:ext cx="8229600" cy="3089189"/>
          </a:xfrm>
        </p:spPr>
        <p:txBody>
          <a:bodyPr/>
          <a:lstStyle/>
          <a:p>
            <a:r>
              <a:rPr lang="en-US" b="1" dirty="0">
                <a:solidFill>
                  <a:schemeClr val="tx1"/>
                </a:solidFill>
              </a:rPr>
              <a:t>Project Management </a:t>
            </a:r>
            <a:r>
              <a:rPr lang="en-US" dirty="0">
                <a:solidFill>
                  <a:schemeClr val="tx1"/>
                </a:solidFill>
              </a:rPr>
              <a:t>– controlled process of initiating, planning, executing, and closing down a project</a:t>
            </a:r>
          </a:p>
          <a:p>
            <a:r>
              <a:rPr lang="en-US" dirty="0">
                <a:solidFill>
                  <a:schemeClr val="tx1"/>
                </a:solidFill>
              </a:rPr>
              <a:t>Phases of project management:</a:t>
            </a:r>
          </a:p>
          <a:p>
            <a:pPr lvl="1"/>
            <a:r>
              <a:rPr lang="en-US" dirty="0">
                <a:solidFill>
                  <a:schemeClr val="tx1"/>
                </a:solidFill>
              </a:rPr>
              <a:t>Initiating</a:t>
            </a:r>
          </a:p>
          <a:p>
            <a:pPr lvl="1"/>
            <a:r>
              <a:rPr lang="en-US" dirty="0">
                <a:solidFill>
                  <a:schemeClr val="tx1"/>
                </a:solidFill>
              </a:rPr>
              <a:t>Planning</a:t>
            </a:r>
          </a:p>
          <a:p>
            <a:pPr lvl="1"/>
            <a:r>
              <a:rPr lang="en-US" dirty="0">
                <a:solidFill>
                  <a:schemeClr val="tx1"/>
                </a:solidFill>
              </a:rPr>
              <a:t>Executing</a:t>
            </a:r>
          </a:p>
          <a:p>
            <a:pPr lvl="1"/>
            <a:r>
              <a:rPr lang="en-US" dirty="0">
                <a:solidFill>
                  <a:schemeClr val="tx1"/>
                </a:solidFill>
              </a:rPr>
              <a:t>Closing down</a:t>
            </a:r>
            <a:endParaRPr lang="en-IN" dirty="0">
              <a:solidFill>
                <a:schemeClr val="tx1"/>
              </a:solidFill>
            </a:endParaRPr>
          </a:p>
        </p:txBody>
      </p:sp>
    </p:spTree>
    <p:extLst>
      <p:ext uri="{BB962C8B-B14F-4D97-AF65-F5344CB8AC3E}">
        <p14:creationId xmlns:p14="http://schemas.microsoft.com/office/powerpoint/2010/main" val="3748549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Initiating the Project</a:t>
            </a:r>
            <a:endParaRPr lang="en-IN" dirty="0"/>
          </a:p>
        </p:txBody>
      </p:sp>
      <p:sp>
        <p:nvSpPr>
          <p:cNvPr id="3" name="Content Placeholder 2"/>
          <p:cNvSpPr>
            <a:spLocks noGrp="1"/>
          </p:cNvSpPr>
          <p:nvPr>
            <p:ph sz="quarter" idx="13"/>
          </p:nvPr>
        </p:nvSpPr>
        <p:spPr>
          <a:xfrm>
            <a:off x="457200" y="1556327"/>
            <a:ext cx="8229600" cy="1144011"/>
          </a:xfrm>
        </p:spPr>
        <p:txBody>
          <a:bodyPr/>
          <a:lstStyle/>
          <a:p>
            <a:pPr marL="432" indent="0">
              <a:buNone/>
            </a:pPr>
            <a:r>
              <a:rPr lang="en-US" b="1" dirty="0"/>
              <a:t>3.1</a:t>
            </a:r>
            <a:r>
              <a:rPr lang="en-US" dirty="0"/>
              <a:t> Explain the process of managing an information systems project, including project initiation, project planning, project execution, and project closedown</a:t>
            </a:r>
          </a:p>
        </p:txBody>
      </p:sp>
      <p:sp>
        <p:nvSpPr>
          <p:cNvPr id="4" name="Content Placeholder 3"/>
          <p:cNvSpPr>
            <a:spLocks noGrp="1"/>
          </p:cNvSpPr>
          <p:nvPr>
            <p:ph sz="quarter" idx="14"/>
          </p:nvPr>
        </p:nvSpPr>
        <p:spPr>
          <a:xfrm>
            <a:off x="457200" y="2903838"/>
            <a:ext cx="8229600" cy="3101546"/>
          </a:xfrm>
        </p:spPr>
        <p:txBody>
          <a:bodyPr/>
          <a:lstStyle/>
          <a:p>
            <a:r>
              <a:rPr lang="en-US" b="1" dirty="0">
                <a:solidFill>
                  <a:schemeClr val="tx1"/>
                </a:solidFill>
              </a:rPr>
              <a:t>Project initiation </a:t>
            </a:r>
            <a:r>
              <a:rPr lang="en-US" dirty="0">
                <a:solidFill>
                  <a:schemeClr val="tx1"/>
                </a:solidFill>
              </a:rPr>
              <a:t>– first phase of the project management process in which activities are performed to assess the size, scope, and complexity of the project and to establish procedures to support later project activities</a:t>
            </a:r>
          </a:p>
          <a:p>
            <a:r>
              <a:rPr lang="en-US" dirty="0">
                <a:solidFill>
                  <a:schemeClr val="tx1"/>
                </a:solidFill>
              </a:rPr>
              <a:t>The next slide will show the activities associated with project initiation</a:t>
            </a:r>
            <a:endParaRPr lang="en-IN" dirty="0">
              <a:solidFill>
                <a:schemeClr val="tx1"/>
              </a:solidFill>
            </a:endParaRPr>
          </a:p>
        </p:txBody>
      </p:sp>
    </p:spTree>
    <p:extLst>
      <p:ext uri="{BB962C8B-B14F-4D97-AF65-F5344CB8AC3E}">
        <p14:creationId xmlns:p14="http://schemas.microsoft.com/office/powerpoint/2010/main" val="21825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76249" cy="1097279"/>
          </a:xfrm>
        </p:spPr>
        <p:txBody>
          <a:bodyPr/>
          <a:lstStyle/>
          <a:p>
            <a:r>
              <a:rPr lang="en-US" sz="3400" dirty="0"/>
              <a:t>Figure 3-5: Six Project Initiation Activities</a:t>
            </a:r>
            <a:endParaRPr lang="en-IN" sz="3400" dirty="0"/>
          </a:p>
        </p:txBody>
      </p:sp>
      <p:pic>
        <p:nvPicPr>
          <p:cNvPr id="26626" name="Picture 2" descr="Six project initiation activities are as follows. 1. Establishing the Project Initiation Team. 2. Establishing a Relationship with the Customer. 3. Establishing the Project Initiation Plan. 4. Establishing the Management Procedures. 5. Establishing the Project Management Environment and Project Workbook. 6. Developing the Project Chart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348" y="1789927"/>
            <a:ext cx="6067305" cy="418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4656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Workbook</a:t>
            </a:r>
            <a:endParaRPr lang="en-IN" dirty="0"/>
          </a:p>
        </p:txBody>
      </p:sp>
      <p:sp>
        <p:nvSpPr>
          <p:cNvPr id="3" name="Content Placeholder 2"/>
          <p:cNvSpPr>
            <a:spLocks noGrp="1"/>
          </p:cNvSpPr>
          <p:nvPr>
            <p:ph sz="quarter" idx="13"/>
          </p:nvPr>
        </p:nvSpPr>
        <p:spPr>
          <a:xfrm>
            <a:off x="457200" y="1556326"/>
            <a:ext cx="8229600" cy="1186873"/>
          </a:xfrm>
        </p:spPr>
        <p:txBody>
          <a:bodyPr/>
          <a:lstStyle/>
          <a:p>
            <a:pPr marL="432" indent="0">
              <a:buNone/>
            </a:pPr>
            <a:r>
              <a:rPr lang="en-US" b="1" dirty="0"/>
              <a:t>3.1</a:t>
            </a:r>
            <a:r>
              <a:rPr lang="en-US" dirty="0"/>
              <a:t> Explain the process of managing an information systems project, including project initiation, project planning, project execution, and project closedown</a:t>
            </a:r>
            <a:endParaRPr lang="en-IN" dirty="0"/>
          </a:p>
        </p:txBody>
      </p:sp>
      <p:sp>
        <p:nvSpPr>
          <p:cNvPr id="4" name="Content Placeholder 3"/>
          <p:cNvSpPr>
            <a:spLocks noGrp="1"/>
          </p:cNvSpPr>
          <p:nvPr>
            <p:ph sz="quarter" idx="14"/>
          </p:nvPr>
        </p:nvSpPr>
        <p:spPr>
          <a:xfrm>
            <a:off x="457200" y="2866030"/>
            <a:ext cx="8229600" cy="3452883"/>
          </a:xfrm>
        </p:spPr>
        <p:txBody>
          <a:bodyPr/>
          <a:lstStyle/>
          <a:p>
            <a:r>
              <a:rPr lang="en-US" b="1" dirty="0">
                <a:solidFill>
                  <a:schemeClr val="tx1"/>
                </a:solidFill>
              </a:rPr>
              <a:t>Project Workbook </a:t>
            </a:r>
            <a:r>
              <a:rPr lang="en-US" dirty="0">
                <a:solidFill>
                  <a:schemeClr val="tx1"/>
                </a:solidFill>
              </a:rPr>
              <a:t>– online repository for all project-related documents that is used for performing project audits, orienting new team members, communicating with management and customers, identifying future projects, and performing post-project review</a:t>
            </a:r>
          </a:p>
          <a:p>
            <a:r>
              <a:rPr lang="en-US" dirty="0">
                <a:solidFill>
                  <a:schemeClr val="tx1"/>
                </a:solidFill>
              </a:rPr>
              <a:t>Next slide shows the online project workbook for the Purchasing Fulfillment System</a:t>
            </a:r>
            <a:endParaRPr lang="en-IN" dirty="0">
              <a:solidFill>
                <a:schemeClr val="tx1"/>
              </a:solidFill>
            </a:endParaRPr>
          </a:p>
        </p:txBody>
      </p:sp>
    </p:spTree>
    <p:extLst>
      <p:ext uri="{BB962C8B-B14F-4D97-AF65-F5344CB8AC3E}">
        <p14:creationId xmlns:p14="http://schemas.microsoft.com/office/powerpoint/2010/main" val="1720676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380516"/>
          </a:xfrm>
        </p:spPr>
        <p:txBody>
          <a:bodyPr/>
          <a:lstStyle/>
          <a:p>
            <a:r>
              <a:rPr lang="en-US" sz="2800" dirty="0"/>
              <a:t>Figure 3-6: The Project Workbook for the Purchasing Fulfillment System Project Contains Nine Key Elements</a:t>
            </a:r>
            <a:endParaRPr lang="en-IN" sz="2800" dirty="0"/>
          </a:p>
        </p:txBody>
      </p:sp>
      <p:pic>
        <p:nvPicPr>
          <p:cNvPr id="1026" name="Picture 2" descr="A desktop computer displays nine key elements of Purchasing Fulfillment System project workbook. The following information is shown in the left bottom corner of the screen. Logged in, Chris Martin.  The following information is shown starting from the center top of the screen. Pine Valley Furniture. Information Systems Development Group. Project, colon, Purchasing Fulfillment System.  1. Project overview. 2. Initiation plan and S S R. 3. Project scope and risks. 4. Management procedures. 5. Data descriptions. 6. Process descriptions. 7. Team correspondence. 8. Project charter. 9. Project schedu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572" y="2233097"/>
            <a:ext cx="3942857" cy="3497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457200" y="5965363"/>
            <a:ext cx="8229600" cy="275772"/>
          </a:xfrm>
        </p:spPr>
        <p:txBody>
          <a:bodyPr/>
          <a:lstStyle/>
          <a:p>
            <a:pPr marL="432" indent="0">
              <a:buNone/>
            </a:pPr>
            <a:r>
              <a:rPr lang="en-US" sz="1200" dirty="0"/>
              <a:t>(</a:t>
            </a:r>
            <a:r>
              <a:rPr lang="en-US" sz="1200" b="1" dirty="0"/>
              <a:t>Source: </a:t>
            </a:r>
            <a:r>
              <a:rPr lang="en-US" sz="1200" dirty="0"/>
              <a:t>A-R-T/</a:t>
            </a:r>
            <a:r>
              <a:rPr lang="en-US" sz="1200" dirty="0" err="1"/>
              <a:t>Shutterstock</a:t>
            </a:r>
            <a:r>
              <a:rPr lang="en-US" sz="1200" dirty="0"/>
              <a:t>)</a:t>
            </a:r>
          </a:p>
        </p:txBody>
      </p:sp>
    </p:spTree>
    <p:extLst>
      <p:ext uri="{BB962C8B-B14F-4D97-AF65-F5344CB8AC3E}">
        <p14:creationId xmlns:p14="http://schemas.microsoft.com/office/powerpoint/2010/main" val="10788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Charter</a:t>
            </a:r>
            <a:endParaRPr lang="en-IN" dirty="0"/>
          </a:p>
        </p:txBody>
      </p:sp>
      <p:sp>
        <p:nvSpPr>
          <p:cNvPr id="3" name="Content Placeholder 2"/>
          <p:cNvSpPr>
            <a:spLocks noGrp="1"/>
          </p:cNvSpPr>
          <p:nvPr>
            <p:ph sz="quarter" idx="13"/>
          </p:nvPr>
        </p:nvSpPr>
        <p:spPr>
          <a:xfrm>
            <a:off x="457200" y="1556328"/>
            <a:ext cx="8229600" cy="572724"/>
          </a:xfrm>
        </p:spPr>
        <p:txBody>
          <a:bodyPr/>
          <a:lstStyle/>
          <a:p>
            <a:pPr marL="432" indent="0">
              <a:buNone/>
            </a:pPr>
            <a:r>
              <a:rPr lang="en-US" sz="1800" b="1" dirty="0"/>
              <a:t>3.1</a:t>
            </a:r>
            <a:r>
              <a:rPr lang="en-US" sz="1800" dirty="0"/>
              <a:t> Explain the process of managing an information systems project, including project initiation, project planning, project execution, and project closedown</a:t>
            </a:r>
            <a:endParaRPr lang="en-IN" sz="1800" dirty="0"/>
          </a:p>
        </p:txBody>
      </p:sp>
      <p:sp>
        <p:nvSpPr>
          <p:cNvPr id="4" name="Content Placeholder 3"/>
          <p:cNvSpPr>
            <a:spLocks noGrp="1"/>
          </p:cNvSpPr>
          <p:nvPr>
            <p:ph sz="quarter" idx="14"/>
          </p:nvPr>
        </p:nvSpPr>
        <p:spPr>
          <a:xfrm>
            <a:off x="457199" y="2238222"/>
            <a:ext cx="8386549" cy="4148930"/>
          </a:xfrm>
        </p:spPr>
        <p:txBody>
          <a:bodyPr/>
          <a:lstStyle/>
          <a:p>
            <a:r>
              <a:rPr lang="en-US" sz="1800" b="1" dirty="0">
                <a:solidFill>
                  <a:schemeClr val="tx1"/>
                </a:solidFill>
              </a:rPr>
              <a:t>Project Charter </a:t>
            </a:r>
            <a:r>
              <a:rPr lang="en-US" sz="1800" dirty="0">
                <a:solidFill>
                  <a:schemeClr val="tx1"/>
                </a:solidFill>
              </a:rPr>
              <a:t>– document prepared for the customer during project invitation that describes what the project will deliver and outlines generally at a high level all work required to complete the project</a:t>
            </a:r>
          </a:p>
          <a:p>
            <a:r>
              <a:rPr lang="en-US" sz="1800" dirty="0">
                <a:solidFill>
                  <a:schemeClr val="tx1"/>
                </a:solidFill>
              </a:rPr>
              <a:t>The project charter usually contains:</a:t>
            </a:r>
          </a:p>
          <a:p>
            <a:pPr lvl="1"/>
            <a:r>
              <a:rPr lang="en-US" sz="1800" dirty="0">
                <a:solidFill>
                  <a:schemeClr val="tx1"/>
                </a:solidFill>
              </a:rPr>
              <a:t>Project title and date of authorization</a:t>
            </a:r>
          </a:p>
          <a:p>
            <a:pPr lvl="1"/>
            <a:r>
              <a:rPr lang="en-US" sz="1800" dirty="0">
                <a:solidFill>
                  <a:schemeClr val="tx1"/>
                </a:solidFill>
              </a:rPr>
              <a:t>Project manager name and contact information</a:t>
            </a:r>
          </a:p>
          <a:p>
            <a:pPr lvl="1"/>
            <a:r>
              <a:rPr lang="en-US" sz="1800" dirty="0">
                <a:solidFill>
                  <a:schemeClr val="tx1"/>
                </a:solidFill>
              </a:rPr>
              <a:t>Customer name and contact information</a:t>
            </a:r>
          </a:p>
          <a:p>
            <a:pPr lvl="1"/>
            <a:r>
              <a:rPr lang="en-US" sz="1800" dirty="0">
                <a:solidFill>
                  <a:schemeClr val="tx1"/>
                </a:solidFill>
              </a:rPr>
              <a:t>Projected start and completion dates</a:t>
            </a:r>
          </a:p>
          <a:p>
            <a:pPr lvl="1"/>
            <a:r>
              <a:rPr lang="en-US" sz="1800" dirty="0">
                <a:solidFill>
                  <a:schemeClr val="tx1"/>
                </a:solidFill>
              </a:rPr>
              <a:t>Key stakeholders, project role, and responsibilities</a:t>
            </a:r>
          </a:p>
          <a:p>
            <a:pPr lvl="1"/>
            <a:r>
              <a:rPr lang="en-US" sz="1800" dirty="0">
                <a:solidFill>
                  <a:schemeClr val="tx1"/>
                </a:solidFill>
              </a:rPr>
              <a:t>Project objectives and description</a:t>
            </a:r>
          </a:p>
          <a:p>
            <a:pPr lvl="1"/>
            <a:r>
              <a:rPr lang="en-US" sz="1800" dirty="0">
                <a:solidFill>
                  <a:schemeClr val="tx1"/>
                </a:solidFill>
              </a:rPr>
              <a:t>Key assumptions or approach</a:t>
            </a:r>
          </a:p>
          <a:p>
            <a:pPr lvl="1"/>
            <a:r>
              <a:rPr lang="en-US" sz="1800" dirty="0">
                <a:solidFill>
                  <a:schemeClr val="tx1"/>
                </a:solidFill>
              </a:rPr>
              <a:t>Signature section for key stakeholders</a:t>
            </a:r>
            <a:endParaRPr lang="en-IN" sz="1800" dirty="0">
              <a:solidFill>
                <a:schemeClr val="tx1"/>
              </a:solidFill>
            </a:endParaRPr>
          </a:p>
        </p:txBody>
      </p:sp>
    </p:spTree>
    <p:extLst>
      <p:ext uri="{BB962C8B-B14F-4D97-AF65-F5344CB8AC3E}">
        <p14:creationId xmlns:p14="http://schemas.microsoft.com/office/powerpoint/2010/main" val="3670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3-7: Project Charter for a Proposed Information Systems Project</a:t>
            </a:r>
            <a:endParaRPr lang="en-IN" sz="3400" dirty="0"/>
          </a:p>
        </p:txBody>
      </p:sp>
      <p:pic>
        <p:nvPicPr>
          <p:cNvPr id="2050" name="Picture 2" descr="A P V F project charter document for proposed information systems project has the following header text. Pine Valley Furniture. Project Charter. Prepared on November 2, 2020. Horizontal separator line. Two fields with the corresponding entered text. Project Name, Customer Tracking System. Project Manager, Jim Woo, left parenthesis, j w o o, at symbol, p v f dot com, right parenthesis. Horizontal separator line. Three fields with the corresponding entered text. Customer, Marketing. Project Sponsor, Jackie Judson, left parenthesis, j j u d s o n, at symbol, p v f dot com, right parenthesis. Project Start slash End, left parenthesis, projected, right parenthesis, from October 2, 2020 to February 1, 2021. Horizontal separator line. Project Overview. This project will implement a customer tracking system for the marketing department. The purpose of this system is to automate the dot dot dot to save employee time, reduce errors, have more timely information dot dot dot. Horizontal separator line. Objectives. Minimize data entry errors. Provide more timely information. dot dot dot. Key Assumptions. System will be built in house. Interface will be a Web browser. System will access customer database. dot dot dot. A table, titled, stakeholders and responsibilities. The table has 5 rows and 4 columns. The columns have the following headings from left to right. Stakeholder, Role, Responsibility, Signature. The row entries are as follows. Row 1. Stakeholder, Jackie Judson. Role, V P Marketing. Responsibility, Project Vision, Resources. Signature, Jackie Judson. Row 2. Stakeholder, Alex Datta. Role, C I O. Responsibility, Monitoring, Resources. Signature, Alex Datta. Row 3. Stakeholder, Jim Woo. Role, Project Manager. Responsibility, Planning, Monitoring, Executing Project. Signature, Jim Woo. Row 4. Stakeholder, James Jordan. Role, Director of Sales. Responsibility, System Functionality. Signature, James Jordan. Row 5. Stakeholder, Mary Shide. Role, V P Human Resources. Responsibility, Staff Assignments. Signature, Mary Shid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665" y="1341737"/>
            <a:ext cx="4234249" cy="530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7626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the Project</a:t>
            </a:r>
            <a:endParaRPr lang="en-IN" dirty="0"/>
          </a:p>
        </p:txBody>
      </p:sp>
      <p:sp>
        <p:nvSpPr>
          <p:cNvPr id="3" name="Content Placeholder 2"/>
          <p:cNvSpPr>
            <a:spLocks noGrp="1"/>
          </p:cNvSpPr>
          <p:nvPr>
            <p:ph sz="quarter" idx="13"/>
          </p:nvPr>
        </p:nvSpPr>
        <p:spPr>
          <a:xfrm>
            <a:off x="457200" y="1556327"/>
            <a:ext cx="8229600" cy="1144011"/>
          </a:xfrm>
        </p:spPr>
        <p:txBody>
          <a:bodyPr/>
          <a:lstStyle/>
          <a:p>
            <a:pPr marL="432" indent="0">
              <a:buNone/>
            </a:pPr>
            <a:r>
              <a:rPr lang="en-US" sz="2200" b="1" dirty="0"/>
              <a:t>3.1</a:t>
            </a:r>
            <a:r>
              <a:rPr lang="en-US" sz="2200" dirty="0"/>
              <a:t> Explain the process of managing an information systems project, including project initiation, project planning, project execution, and project closedown</a:t>
            </a:r>
            <a:endParaRPr lang="en-IN" sz="2200" dirty="0"/>
          </a:p>
        </p:txBody>
      </p:sp>
      <p:sp>
        <p:nvSpPr>
          <p:cNvPr id="4" name="Content Placeholder 3"/>
          <p:cNvSpPr>
            <a:spLocks noGrp="1"/>
          </p:cNvSpPr>
          <p:nvPr>
            <p:ph sz="quarter" idx="14"/>
          </p:nvPr>
        </p:nvSpPr>
        <p:spPr>
          <a:xfrm>
            <a:off x="457199" y="2794958"/>
            <a:ext cx="8577619" cy="3510308"/>
          </a:xfrm>
        </p:spPr>
        <p:txBody>
          <a:bodyPr/>
          <a:lstStyle/>
          <a:p>
            <a:r>
              <a:rPr lang="en-US" sz="2200" b="1" dirty="0">
                <a:solidFill>
                  <a:schemeClr val="tx1"/>
                </a:solidFill>
              </a:rPr>
              <a:t>Project planning </a:t>
            </a:r>
            <a:r>
              <a:rPr lang="en-US" sz="2200" dirty="0">
                <a:solidFill>
                  <a:schemeClr val="tx1"/>
                </a:solidFill>
              </a:rPr>
              <a:t>– second phase of the project management process that focuses on defining clear, discrete activities and the work needed to complete each activity within a single project</a:t>
            </a:r>
          </a:p>
          <a:p>
            <a:r>
              <a:rPr lang="en-US" sz="2200" b="1" dirty="0">
                <a:solidFill>
                  <a:schemeClr val="tx1"/>
                </a:solidFill>
              </a:rPr>
              <a:t>Work breakdown structure </a:t>
            </a:r>
            <a:r>
              <a:rPr lang="en-US" sz="2200" dirty="0">
                <a:solidFill>
                  <a:schemeClr val="tx1"/>
                </a:solidFill>
              </a:rPr>
              <a:t>– process of dividing the project into manageable tasks and logically ordering them to ensure a smooth evolution between tasks</a:t>
            </a:r>
          </a:p>
          <a:p>
            <a:r>
              <a:rPr lang="en-US" sz="2200" b="1" dirty="0">
                <a:solidFill>
                  <a:schemeClr val="tx1"/>
                </a:solidFill>
              </a:rPr>
              <a:t>Gantt chart </a:t>
            </a:r>
            <a:r>
              <a:rPr lang="en-US" sz="2200" dirty="0">
                <a:solidFill>
                  <a:schemeClr val="tx1"/>
                </a:solidFill>
              </a:rPr>
              <a:t>– graphical representation of a project that shows each task as a horizontal bar whose length is proportional to its time for completion</a:t>
            </a:r>
            <a:endParaRPr lang="en-IN" sz="2200" dirty="0">
              <a:solidFill>
                <a:schemeClr val="tx1"/>
              </a:solidFill>
            </a:endParaRPr>
          </a:p>
        </p:txBody>
      </p:sp>
    </p:spTree>
    <p:extLst>
      <p:ext uri="{BB962C8B-B14F-4D97-AF65-F5344CB8AC3E}">
        <p14:creationId xmlns:p14="http://schemas.microsoft.com/office/powerpoint/2010/main" val="192439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670" y="1190713"/>
            <a:ext cx="8449811" cy="503339"/>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txBody>
          <a:bodyPr>
            <a:normAutofit fontScale="90000"/>
          </a:bodyPr>
          <a:lstStyle/>
          <a:p>
            <a:r>
              <a:rPr lang="en-AU" sz="2400" dirty="0"/>
              <a:t>Prescribed Text and recommended readings</a:t>
            </a:r>
            <a:endParaRPr lang="en-AU" sz="2400" dirty="0">
              <a:solidFill>
                <a:srgbClr val="0B76BC"/>
              </a:solidFill>
              <a:latin typeface="+mn-lt"/>
            </a:endParaRPr>
          </a:p>
        </p:txBody>
      </p:sp>
      <p:sp>
        <p:nvSpPr>
          <p:cNvPr id="3" name="Content Placeholder 2"/>
          <p:cNvSpPr>
            <a:spLocks noGrp="1"/>
          </p:cNvSpPr>
          <p:nvPr>
            <p:ph sz="half" idx="1"/>
          </p:nvPr>
        </p:nvSpPr>
        <p:spPr>
          <a:xfrm>
            <a:off x="314587" y="1832471"/>
            <a:ext cx="3562469" cy="4019689"/>
          </a:xfrm>
        </p:spPr>
        <p:txBody>
          <a:bodyPr>
            <a:normAutofit fontScale="85000" lnSpcReduction="10000"/>
          </a:bodyPr>
          <a:lstStyle/>
          <a:p>
            <a:pPr>
              <a:buFont typeface="Wingdings" panose="05000000000000000000" pitchFamily="2" charset="2"/>
              <a:buChar char="§"/>
            </a:pPr>
            <a:r>
              <a:rPr lang="en-US" sz="1650" dirty="0"/>
              <a:t>Rosenblatt, H. J. (2016), Systems Analysis and Design.11th Edition, Cengage Learning, Boston MA</a:t>
            </a:r>
          </a:p>
          <a:p>
            <a:pPr>
              <a:buFont typeface="Wingdings" panose="05000000000000000000" pitchFamily="2" charset="2"/>
              <a:buChar char="§"/>
            </a:pPr>
            <a:r>
              <a:rPr lang="en-AU" sz="1800" dirty="0" err="1">
                <a:solidFill>
                  <a:srgbClr val="000000"/>
                </a:solidFill>
                <a:effectLst/>
                <a:latin typeface="Calibri" panose="020F0502020204030204" pitchFamily="34" charset="0"/>
                <a:ea typeface="Times" panose="02020603050405020304" pitchFamily="18" charset="0"/>
                <a:cs typeface="Arial" panose="020B0604020202020204" pitchFamily="34" charset="0"/>
              </a:rPr>
              <a:t>Valacich</a:t>
            </a:r>
            <a:r>
              <a:rPr lang="en-AU" sz="1800" dirty="0">
                <a:solidFill>
                  <a:srgbClr val="000000"/>
                </a:solidFill>
                <a:effectLst/>
                <a:latin typeface="Calibri" panose="020F0502020204030204" pitchFamily="34" charset="0"/>
                <a:ea typeface="Times" panose="02020603050405020304" pitchFamily="18" charset="0"/>
                <a:cs typeface="Arial" panose="020B0604020202020204" pitchFamily="34" charset="0"/>
              </a:rPr>
              <a:t>, Joseph S. &amp; George, Joey F.(2020), Modern Systems Analysis and Design, Global Edition, 9th </a:t>
            </a:r>
            <a:r>
              <a:rPr lang="en-US" sz="1650" dirty="0"/>
              <a:t>Edition</a:t>
            </a:r>
          </a:p>
          <a:p>
            <a:pPr>
              <a:buFont typeface="Wingdings" panose="05000000000000000000" pitchFamily="2" charset="2"/>
              <a:buChar char="§"/>
            </a:pPr>
            <a:r>
              <a:rPr lang="en-US" sz="1650" dirty="0"/>
              <a:t>Robertson, S. and Robertson, J. (2013), Mastering the Requirements Process: Getting Requirements Right, 3rd Edition, Addison Wesley, Upper Saddle River, NJ</a:t>
            </a:r>
          </a:p>
          <a:p>
            <a:pPr>
              <a:buFont typeface="Wingdings" panose="05000000000000000000" pitchFamily="2" charset="2"/>
              <a:buChar char="§"/>
            </a:pPr>
            <a:r>
              <a:rPr lang="en-US" sz="1650" dirty="0"/>
              <a:t>IIBA (2015), Guide to the Business Analysis Body of Knowledge, BABOK Version 3.0, International Institute of Business Analysis, http://www.iiba.org/BABOKGuide.aspx</a:t>
            </a:r>
            <a:endParaRPr lang="en-AU" sz="1650" dirty="0">
              <a:solidFill>
                <a:srgbClr val="0B76BC"/>
              </a:solidFill>
            </a:endParaRPr>
          </a:p>
        </p:txBody>
      </p:sp>
      <p:sp>
        <p:nvSpPr>
          <p:cNvPr id="5" name="Slide Number Placeholder 4"/>
          <p:cNvSpPr>
            <a:spLocks noGrp="1"/>
          </p:cNvSpPr>
          <p:nvPr>
            <p:ph type="sldNum" sz="quarter" idx="12"/>
          </p:nvPr>
        </p:nvSpPr>
        <p:spPr/>
        <p:txBody>
          <a:bodyPr/>
          <a:lstStyle/>
          <a:p>
            <a:fld id="{69A33247-0532-4294-AAF9-44D3CCAEBDA1}" type="slidenum">
              <a:rPr lang="en-AU" smtClean="0"/>
              <a:pPr/>
              <a:t>2</a:t>
            </a:fld>
            <a:endParaRPr lang="en-AU" dirty="0"/>
          </a:p>
        </p:txBody>
      </p:sp>
      <p:grpSp>
        <p:nvGrpSpPr>
          <p:cNvPr id="6" name="Group 5"/>
          <p:cNvGrpSpPr>
            <a:grpSpLocks/>
          </p:cNvGrpSpPr>
          <p:nvPr/>
        </p:nvGrpSpPr>
        <p:grpSpPr bwMode="auto">
          <a:xfrm>
            <a:off x="0" y="857251"/>
            <a:ext cx="9144000" cy="269421"/>
            <a:chOff x="0" y="-506"/>
            <a:chExt cx="11906" cy="171"/>
          </a:xfrm>
        </p:grpSpPr>
        <p:grpSp>
          <p:nvGrpSpPr>
            <p:cNvPr id="7" name="Group 6"/>
            <p:cNvGrpSpPr>
              <a:grpSpLocks/>
            </p:cNvGrpSpPr>
            <p:nvPr/>
          </p:nvGrpSpPr>
          <p:grpSpPr bwMode="auto">
            <a:xfrm>
              <a:off x="8929" y="-506"/>
              <a:ext cx="2977" cy="171"/>
              <a:chOff x="8929" y="-506"/>
              <a:chExt cx="2977" cy="171"/>
            </a:xfrm>
          </p:grpSpPr>
          <p:sp>
            <p:nvSpPr>
              <p:cNvPr id="14" name="Freeform 13"/>
              <p:cNvSpPr>
                <a:spLocks/>
              </p:cNvSpPr>
              <p:nvPr/>
            </p:nvSpPr>
            <p:spPr bwMode="auto">
              <a:xfrm>
                <a:off x="8929" y="-506"/>
                <a:ext cx="2977" cy="171"/>
              </a:xfrm>
              <a:custGeom>
                <a:avLst/>
                <a:gdLst>
                  <a:gd name="T0" fmla="+- 0 8929 8929"/>
                  <a:gd name="T1" fmla="*/ T0 w 2977"/>
                  <a:gd name="T2" fmla="+- 0 -506 -506"/>
                  <a:gd name="T3" fmla="*/ -506 h 171"/>
                  <a:gd name="T4" fmla="+- 0 11906 8929"/>
                  <a:gd name="T5" fmla="*/ T4 w 2977"/>
                  <a:gd name="T6" fmla="+- 0 -506 -506"/>
                  <a:gd name="T7" fmla="*/ -506 h 171"/>
                  <a:gd name="T8" fmla="+- 0 11906 8929"/>
                  <a:gd name="T9" fmla="*/ T8 w 2977"/>
                  <a:gd name="T10" fmla="+- 0 -336 -506"/>
                  <a:gd name="T11" fmla="*/ -336 h 171"/>
                  <a:gd name="T12" fmla="+- 0 8929 8929"/>
                  <a:gd name="T13" fmla="*/ T12 w 2977"/>
                  <a:gd name="T14" fmla="+- 0 -336 -506"/>
                  <a:gd name="T15" fmla="*/ -336 h 171"/>
                  <a:gd name="T16" fmla="+- 0 8929 8929"/>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AB2E9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AU" sz="1050" dirty="0"/>
              </a:p>
            </p:txBody>
          </p:sp>
        </p:grpSp>
        <p:grpSp>
          <p:nvGrpSpPr>
            <p:cNvPr id="8" name="Group 7"/>
            <p:cNvGrpSpPr>
              <a:grpSpLocks/>
            </p:cNvGrpSpPr>
            <p:nvPr/>
          </p:nvGrpSpPr>
          <p:grpSpPr bwMode="auto">
            <a:xfrm>
              <a:off x="5953" y="-506"/>
              <a:ext cx="2977" cy="171"/>
              <a:chOff x="5953" y="-506"/>
              <a:chExt cx="2977" cy="171"/>
            </a:xfrm>
          </p:grpSpPr>
          <p:sp>
            <p:nvSpPr>
              <p:cNvPr id="13" name="Freeform 12"/>
              <p:cNvSpPr>
                <a:spLocks/>
              </p:cNvSpPr>
              <p:nvPr/>
            </p:nvSpPr>
            <p:spPr bwMode="auto">
              <a:xfrm>
                <a:off x="5953" y="-506"/>
                <a:ext cx="2977" cy="171"/>
              </a:xfrm>
              <a:custGeom>
                <a:avLst/>
                <a:gdLst>
                  <a:gd name="T0" fmla="+- 0 5953 5953"/>
                  <a:gd name="T1" fmla="*/ T0 w 2977"/>
                  <a:gd name="T2" fmla="+- 0 -506 -506"/>
                  <a:gd name="T3" fmla="*/ -506 h 171"/>
                  <a:gd name="T4" fmla="+- 0 5953 5953"/>
                  <a:gd name="T5" fmla="*/ T4 w 2977"/>
                  <a:gd name="T6" fmla="+- 0 -336 -506"/>
                  <a:gd name="T7" fmla="*/ -336 h 171"/>
                  <a:gd name="T8" fmla="+- 0 8929 5953"/>
                  <a:gd name="T9" fmla="*/ T8 w 2977"/>
                  <a:gd name="T10" fmla="+- 0 -336 -506"/>
                  <a:gd name="T11" fmla="*/ -336 h 171"/>
                  <a:gd name="T12" fmla="+- 0 8929 5953"/>
                  <a:gd name="T13" fmla="*/ T12 w 2977"/>
                  <a:gd name="T14" fmla="+- 0 -506 -506"/>
                  <a:gd name="T15" fmla="*/ -506 h 171"/>
                  <a:gd name="T16" fmla="+- 0 5953 5953"/>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0" y="170"/>
                    </a:lnTo>
                    <a:lnTo>
                      <a:pt x="2976" y="170"/>
                    </a:lnTo>
                    <a:lnTo>
                      <a:pt x="2976" y="0"/>
                    </a:lnTo>
                    <a:lnTo>
                      <a:pt x="0" y="0"/>
                    </a:lnTo>
                  </a:path>
                </a:pathLst>
              </a:custGeom>
              <a:solidFill>
                <a:srgbClr val="008FCD"/>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AU" sz="1050" dirty="0"/>
              </a:p>
            </p:txBody>
          </p:sp>
        </p:grpSp>
        <p:grpSp>
          <p:nvGrpSpPr>
            <p:cNvPr id="9" name="Group 8"/>
            <p:cNvGrpSpPr>
              <a:grpSpLocks/>
            </p:cNvGrpSpPr>
            <p:nvPr/>
          </p:nvGrpSpPr>
          <p:grpSpPr bwMode="auto">
            <a:xfrm>
              <a:off x="2976" y="-506"/>
              <a:ext cx="2977" cy="171"/>
              <a:chOff x="2976" y="-506"/>
              <a:chExt cx="2977" cy="171"/>
            </a:xfrm>
          </p:grpSpPr>
          <p:sp>
            <p:nvSpPr>
              <p:cNvPr id="12" name="Freeform 11"/>
              <p:cNvSpPr>
                <a:spLocks/>
              </p:cNvSpPr>
              <p:nvPr/>
            </p:nvSpPr>
            <p:spPr bwMode="auto">
              <a:xfrm>
                <a:off x="2976" y="-506"/>
                <a:ext cx="2977" cy="171"/>
              </a:xfrm>
              <a:custGeom>
                <a:avLst/>
                <a:gdLst>
                  <a:gd name="T0" fmla="+- 0 2976 2976"/>
                  <a:gd name="T1" fmla="*/ T0 w 2977"/>
                  <a:gd name="T2" fmla="+- 0 -506 -506"/>
                  <a:gd name="T3" fmla="*/ -506 h 171"/>
                  <a:gd name="T4" fmla="+- 0 5953 2976"/>
                  <a:gd name="T5" fmla="*/ T4 w 2977"/>
                  <a:gd name="T6" fmla="+- 0 -506 -506"/>
                  <a:gd name="T7" fmla="*/ -506 h 171"/>
                  <a:gd name="T8" fmla="+- 0 5953 2976"/>
                  <a:gd name="T9" fmla="*/ T8 w 2977"/>
                  <a:gd name="T10" fmla="+- 0 -336 -506"/>
                  <a:gd name="T11" fmla="*/ -336 h 171"/>
                  <a:gd name="T12" fmla="+- 0 2976 2976"/>
                  <a:gd name="T13" fmla="*/ T12 w 2977"/>
                  <a:gd name="T14" fmla="+- 0 -336 -506"/>
                  <a:gd name="T15" fmla="*/ -336 h 171"/>
                  <a:gd name="T16" fmla="+- 0 2976 2976"/>
                  <a:gd name="T17" fmla="*/ T16 w 2977"/>
                  <a:gd name="T18" fmla="+- 0 -506 -506"/>
                  <a:gd name="T19" fmla="*/ -506 h 171"/>
                </a:gdLst>
                <a:ahLst/>
                <a:cxnLst>
                  <a:cxn ang="0">
                    <a:pos x="T1" y="T3"/>
                  </a:cxn>
                  <a:cxn ang="0">
                    <a:pos x="T5" y="T7"/>
                  </a:cxn>
                  <a:cxn ang="0">
                    <a:pos x="T9" y="T11"/>
                  </a:cxn>
                  <a:cxn ang="0">
                    <a:pos x="T13" y="T15"/>
                  </a:cxn>
                  <a:cxn ang="0">
                    <a:pos x="T17" y="T19"/>
                  </a:cxn>
                </a:cxnLst>
                <a:rect l="0" t="0" r="r" b="b"/>
                <a:pathLst>
                  <a:path w="2977" h="171">
                    <a:moveTo>
                      <a:pt x="0" y="0"/>
                    </a:moveTo>
                    <a:lnTo>
                      <a:pt x="2977" y="0"/>
                    </a:lnTo>
                    <a:lnTo>
                      <a:pt x="2977" y="170"/>
                    </a:lnTo>
                    <a:lnTo>
                      <a:pt x="0" y="170"/>
                    </a:lnTo>
                    <a:lnTo>
                      <a:pt x="0" y="0"/>
                    </a:lnTo>
                  </a:path>
                </a:pathLst>
              </a:custGeom>
              <a:solidFill>
                <a:srgbClr val="1E7B4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AU" sz="1050" dirty="0"/>
              </a:p>
            </p:txBody>
          </p:sp>
        </p:grpSp>
        <p:grpSp>
          <p:nvGrpSpPr>
            <p:cNvPr id="10" name="Group 9"/>
            <p:cNvGrpSpPr>
              <a:grpSpLocks/>
            </p:cNvGrpSpPr>
            <p:nvPr/>
          </p:nvGrpSpPr>
          <p:grpSpPr bwMode="auto">
            <a:xfrm>
              <a:off x="0" y="-506"/>
              <a:ext cx="2977" cy="171"/>
              <a:chOff x="0" y="-506"/>
              <a:chExt cx="2977" cy="171"/>
            </a:xfrm>
          </p:grpSpPr>
          <p:sp>
            <p:nvSpPr>
              <p:cNvPr id="11" name="Freeform 10"/>
              <p:cNvSpPr>
                <a:spLocks/>
              </p:cNvSpPr>
              <p:nvPr/>
            </p:nvSpPr>
            <p:spPr bwMode="auto">
              <a:xfrm>
                <a:off x="0" y="-506"/>
                <a:ext cx="2977" cy="171"/>
              </a:xfrm>
              <a:custGeom>
                <a:avLst/>
                <a:gdLst>
                  <a:gd name="T0" fmla="*/ 0 w 2977"/>
                  <a:gd name="T1" fmla="+- 0 -506 -506"/>
                  <a:gd name="T2" fmla="*/ -506 h 171"/>
                  <a:gd name="T3" fmla="*/ 0 w 2977"/>
                  <a:gd name="T4" fmla="+- 0 -336 -506"/>
                  <a:gd name="T5" fmla="*/ -336 h 171"/>
                  <a:gd name="T6" fmla="*/ 2976 w 2977"/>
                  <a:gd name="T7" fmla="+- 0 -336 -506"/>
                  <a:gd name="T8" fmla="*/ -336 h 171"/>
                  <a:gd name="T9" fmla="*/ 2976 w 2977"/>
                  <a:gd name="T10" fmla="+- 0 -506 -506"/>
                  <a:gd name="T11" fmla="*/ -506 h 171"/>
                  <a:gd name="T12" fmla="*/ 0 w 2977"/>
                  <a:gd name="T13" fmla="+- 0 -506 -506"/>
                  <a:gd name="T14" fmla="*/ -506 h 171"/>
                </a:gdLst>
                <a:ahLst/>
                <a:cxnLst>
                  <a:cxn ang="0">
                    <a:pos x="T0" y="T2"/>
                  </a:cxn>
                  <a:cxn ang="0">
                    <a:pos x="T3" y="T5"/>
                  </a:cxn>
                  <a:cxn ang="0">
                    <a:pos x="T6" y="T8"/>
                  </a:cxn>
                  <a:cxn ang="0">
                    <a:pos x="T9" y="T11"/>
                  </a:cxn>
                  <a:cxn ang="0">
                    <a:pos x="T12" y="T14"/>
                  </a:cxn>
                </a:cxnLst>
                <a:rect l="0" t="0" r="r" b="b"/>
                <a:pathLst>
                  <a:path w="2977" h="171">
                    <a:moveTo>
                      <a:pt x="0" y="0"/>
                    </a:moveTo>
                    <a:lnTo>
                      <a:pt x="0" y="170"/>
                    </a:lnTo>
                    <a:lnTo>
                      <a:pt x="2976" y="170"/>
                    </a:lnTo>
                    <a:lnTo>
                      <a:pt x="2976" y="0"/>
                    </a:lnTo>
                    <a:lnTo>
                      <a:pt x="0" y="0"/>
                    </a:lnTo>
                  </a:path>
                </a:pathLst>
              </a:custGeom>
              <a:solidFill>
                <a:srgbClr val="F0532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endParaRPr lang="en-AU" sz="1050" dirty="0"/>
              </a:p>
            </p:txBody>
          </p:sp>
        </p:grpSp>
      </p:grpSp>
      <p:pic>
        <p:nvPicPr>
          <p:cNvPr id="1026" name="Picture 2" descr="https://cdn.shopify.com/s/files/1/0063/4899/6690/products/Systems-Analysis-and-Design-11th-11E_f0c023c6-37b4-4e5f-9cf6-7b870ecf5e24.jpg?v=156971184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50418" y="2240280"/>
            <a:ext cx="2178995" cy="27842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icon&#10;&#10;Description automatically generated">
            <a:extLst>
              <a:ext uri="{FF2B5EF4-FFF2-40B4-BE49-F238E27FC236}">
                <a16:creationId xmlns:a16="http://schemas.microsoft.com/office/drawing/2014/main" id="{3DB442E9-7693-46C5-8EA4-C7C9D39DF282}"/>
              </a:ext>
            </a:extLst>
          </p:cNvPr>
          <p:cNvPicPr>
            <a:picLocks noChangeAspect="1"/>
          </p:cNvPicPr>
          <p:nvPr/>
        </p:nvPicPr>
        <p:blipFill>
          <a:blip r:embed="rId4"/>
          <a:stretch>
            <a:fillRect/>
          </a:stretch>
        </p:blipFill>
        <p:spPr>
          <a:xfrm>
            <a:off x="0" y="6066614"/>
            <a:ext cx="2105319" cy="704948"/>
          </a:xfrm>
          <a:prstGeom prst="rect">
            <a:avLst/>
          </a:prstGeom>
        </p:spPr>
      </p:pic>
      <p:pic>
        <p:nvPicPr>
          <p:cNvPr id="17" name="Picture 16" descr="A picture containing flower&#10;&#10;Description automatically generated">
            <a:extLst>
              <a:ext uri="{FF2B5EF4-FFF2-40B4-BE49-F238E27FC236}">
                <a16:creationId xmlns:a16="http://schemas.microsoft.com/office/drawing/2014/main" id="{918C3813-1067-4ED6-AFCC-EE1A2751D8AD}"/>
              </a:ext>
            </a:extLst>
          </p:cNvPr>
          <p:cNvPicPr>
            <a:picLocks noChangeAspect="1"/>
          </p:cNvPicPr>
          <p:nvPr/>
        </p:nvPicPr>
        <p:blipFill>
          <a:blip r:embed="rId5"/>
          <a:stretch>
            <a:fillRect/>
          </a:stretch>
        </p:blipFill>
        <p:spPr>
          <a:xfrm>
            <a:off x="4060617" y="2240280"/>
            <a:ext cx="2335633" cy="2784272"/>
          </a:xfrm>
          <a:prstGeom prst="rect">
            <a:avLst/>
          </a:prstGeom>
        </p:spPr>
      </p:pic>
    </p:spTree>
    <p:extLst>
      <p:ext uri="{BB962C8B-B14F-4D97-AF65-F5344CB8AC3E}">
        <p14:creationId xmlns:p14="http://schemas.microsoft.com/office/powerpoint/2010/main" val="2273279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422360"/>
          </a:xfrm>
        </p:spPr>
        <p:txBody>
          <a:bodyPr/>
          <a:lstStyle/>
          <a:p>
            <a:r>
              <a:rPr lang="en-US" sz="3000" dirty="0"/>
              <a:t>Figure 3-8: Level of Project Planning Detail Should Be High in the Short Term, with Less Detail as Time Goes On</a:t>
            </a:r>
            <a:endParaRPr lang="en-IN" sz="3000" dirty="0"/>
          </a:p>
        </p:txBody>
      </p:sp>
      <p:pic>
        <p:nvPicPr>
          <p:cNvPr id="3074" name="Picture 2" descr="Planning detail versus planning horizon graph. Horizontal axis represents planning horizon with intervals at 1 week out, 1 month out, and 6 months out. Vertical axis represents planning detail with intervals at low, medium, and high. A straight line is directed downward and rightward from the point at 1 week out, high detail to the point 6 months out, low detail, while passing through point at 1 month out, medium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173" y="1924608"/>
            <a:ext cx="7047654" cy="4292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1676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3-9: Ten Project Planning Activities</a:t>
            </a:r>
            <a:endParaRPr lang="en-IN" sz="3400" dirty="0"/>
          </a:p>
        </p:txBody>
      </p:sp>
      <p:pic>
        <p:nvPicPr>
          <p:cNvPr id="3" name="Picture 2" descr="Ten project planning activities are as follows. 1. Describing project scope, alternatives, and feasibility. 2. Dividing the project into manageable tasks. 3. Estimating resources and creating a resource plan. 4. Developing a preliminary schedule. 5. Developing a communication plan. 6. Determining project standards and procedures. 7. Identifying and assessing the risk. 8. Creating a preliminary budget. 9. Developing a project scope statement. 10. Setting a baseline project pla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783" y="1407490"/>
            <a:ext cx="4254434" cy="4826776"/>
          </a:xfrm>
          <a:prstGeom prst="rect">
            <a:avLst/>
          </a:prstGeom>
        </p:spPr>
      </p:pic>
    </p:spTree>
    <p:extLst>
      <p:ext uri="{BB962C8B-B14F-4D97-AF65-F5344CB8AC3E}">
        <p14:creationId xmlns:p14="http://schemas.microsoft.com/office/powerpoint/2010/main" val="3101738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449656"/>
          </a:xfrm>
        </p:spPr>
        <p:txBody>
          <a:bodyPr/>
          <a:lstStyle/>
          <a:p>
            <a:r>
              <a:rPr lang="en-US" sz="3200" dirty="0"/>
              <a:t>Figure 3-10: Gantt Chart Showing Project Tasks, Duration Times for Those Tasks, and Predecessors</a:t>
            </a:r>
            <a:endParaRPr lang="en-IN" sz="3200" dirty="0"/>
          </a:p>
        </p:txBody>
      </p:sp>
      <p:pic>
        <p:nvPicPr>
          <p:cNvPr id="4098" name="Picture 2" descr="The following nine project tasks are listed on the Gantt chart. Task 1. Defining requirements, 6 days duration, 0 percent complete, to be completed between Monday May 7 and Tuesday May 15. Task 2. Interview, 6 days duration, 0 percent complete, to be completed between Monday May 7 and Tuesday May 15.  Task 3. Design interview form, 1-day duration, 0 percent complete, to be completed on Monday May 7. Task 4. Schedule appointments, 1-day duration, predecessor task 3, 0 percent complete, to be completed on Tuesday May 8.  Task 5. Conduct interviews, 4 days duration, predecessor task 4, 0 percent complete, to be completed from Wednesday May 9 to Tuesday May 15.  Task 6. Review current reports, 2.5 days duration, 0 percent complete, to be completed between Monday May 7 and the mid-day of Wednesday May 9.  Task 7. Collect reports, 0.5 days duration, 0 percent complete, to be completed on Monday May 7 by mid-day. Task 8. Review reports, 2 days duration, predecessor task 7, 0 percent complete, to be completed between mid-day of Monday May 7 and mid-day of Wednesday May 9.  Task 9. Summarize results, 2 days duration, predecessor tasks 5 and 8, 0 percent complete, to be completed between Tuesday May 15 and Thursday May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854" y="1665027"/>
            <a:ext cx="6830189" cy="4370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46078" y="6142006"/>
            <a:ext cx="8229600" cy="231498"/>
          </a:xfrm>
        </p:spPr>
        <p:txBody>
          <a:bodyPr/>
          <a:lstStyle/>
          <a:p>
            <a:pPr marL="432" indent="0">
              <a:buNone/>
            </a:pPr>
            <a:r>
              <a:rPr lang="en-US" sz="1200" dirty="0"/>
              <a:t>(</a:t>
            </a:r>
            <a:r>
              <a:rPr lang="en-US" sz="1200" b="1" dirty="0"/>
              <a:t>Source:</a:t>
            </a:r>
            <a:r>
              <a:rPr lang="en-US" sz="1200" i="1" dirty="0"/>
              <a:t> </a:t>
            </a:r>
            <a:r>
              <a:rPr lang="en-US" sz="1200" dirty="0"/>
              <a:t>Microsoft Corporation)</a:t>
            </a:r>
          </a:p>
        </p:txBody>
      </p:sp>
    </p:spTree>
    <p:extLst>
      <p:ext uri="{BB962C8B-B14F-4D97-AF65-F5344CB8AC3E}">
        <p14:creationId xmlns:p14="http://schemas.microsoft.com/office/powerpoint/2010/main" val="296965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Constructive Cost Model</a:t>
            </a:r>
            <a:endParaRPr lang="en-IN" dirty="0"/>
          </a:p>
        </p:txBody>
      </p:sp>
      <p:sp>
        <p:nvSpPr>
          <p:cNvPr id="3" name="Content Placeholder 2"/>
          <p:cNvSpPr>
            <a:spLocks noGrp="1"/>
          </p:cNvSpPr>
          <p:nvPr>
            <p:ph sz="quarter" idx="13"/>
          </p:nvPr>
        </p:nvSpPr>
        <p:spPr>
          <a:xfrm>
            <a:off x="457199" y="1556327"/>
            <a:ext cx="8372901" cy="1144011"/>
          </a:xfrm>
        </p:spPr>
        <p:txBody>
          <a:bodyPr/>
          <a:lstStyle/>
          <a:p>
            <a:pPr marL="432" indent="0">
              <a:buNone/>
            </a:pPr>
            <a:r>
              <a:rPr lang="en-US" b="1" dirty="0"/>
              <a:t>3.1</a:t>
            </a:r>
            <a:r>
              <a:rPr lang="en-US" dirty="0"/>
              <a:t> Explain the process of managing an information systems project, including project initiation, project planning, project execution, and project closedown</a:t>
            </a:r>
            <a:endParaRPr lang="en-IN" dirty="0"/>
          </a:p>
        </p:txBody>
      </p:sp>
      <p:sp>
        <p:nvSpPr>
          <p:cNvPr id="4" name="Content Placeholder 3"/>
          <p:cNvSpPr>
            <a:spLocks noGrp="1"/>
          </p:cNvSpPr>
          <p:nvPr>
            <p:ph sz="quarter" idx="14"/>
          </p:nvPr>
        </p:nvSpPr>
        <p:spPr>
          <a:xfrm>
            <a:off x="457200" y="2879678"/>
            <a:ext cx="8372900" cy="3384644"/>
          </a:xfrm>
        </p:spPr>
        <p:txBody>
          <a:bodyPr/>
          <a:lstStyle/>
          <a:p>
            <a:r>
              <a:rPr lang="en-US" b="1" dirty="0">
                <a:solidFill>
                  <a:schemeClr val="tx1"/>
                </a:solidFill>
              </a:rPr>
              <a:t>Constructive cost model (C</a:t>
            </a:r>
            <a:r>
              <a:rPr lang="en-US" sz="100" b="1" dirty="0">
                <a:solidFill>
                  <a:schemeClr val="tx1"/>
                </a:solidFill>
              </a:rPr>
              <a:t> </a:t>
            </a:r>
            <a:r>
              <a:rPr lang="en-US" b="1" dirty="0">
                <a:solidFill>
                  <a:schemeClr val="tx1"/>
                </a:solidFill>
              </a:rPr>
              <a:t>O</a:t>
            </a:r>
            <a:r>
              <a:rPr lang="en-US" sz="100" b="1" dirty="0">
                <a:solidFill>
                  <a:schemeClr val="tx1"/>
                </a:solidFill>
              </a:rPr>
              <a:t> </a:t>
            </a:r>
            <a:r>
              <a:rPr lang="en-US" b="1" dirty="0">
                <a:solidFill>
                  <a:schemeClr val="tx1"/>
                </a:solidFill>
              </a:rPr>
              <a:t>C</a:t>
            </a:r>
            <a:r>
              <a:rPr lang="en-US" sz="100" b="1" dirty="0">
                <a:solidFill>
                  <a:schemeClr val="tx1"/>
                </a:solidFill>
              </a:rPr>
              <a:t> </a:t>
            </a:r>
            <a:r>
              <a:rPr lang="en-US" b="1" dirty="0">
                <a:solidFill>
                  <a:schemeClr val="tx1"/>
                </a:solidFill>
              </a:rPr>
              <a:t>O</a:t>
            </a:r>
            <a:r>
              <a:rPr lang="en-US" sz="100" b="1" dirty="0">
                <a:solidFill>
                  <a:schemeClr val="tx1"/>
                </a:solidFill>
              </a:rPr>
              <a:t> </a:t>
            </a:r>
            <a:r>
              <a:rPr lang="en-US" b="1" dirty="0">
                <a:solidFill>
                  <a:schemeClr val="tx1"/>
                </a:solidFill>
              </a:rPr>
              <a:t>M</a:t>
            </a:r>
            <a:r>
              <a:rPr lang="en-US" sz="100" b="1" dirty="0">
                <a:solidFill>
                  <a:schemeClr val="tx1"/>
                </a:solidFill>
              </a:rPr>
              <a:t> </a:t>
            </a:r>
            <a:r>
              <a:rPr lang="en-US" b="1" dirty="0">
                <a:solidFill>
                  <a:schemeClr val="tx1"/>
                </a:solidFill>
              </a:rPr>
              <a:t>O) – </a:t>
            </a:r>
            <a:r>
              <a:rPr lang="en-US" dirty="0">
                <a:solidFill>
                  <a:schemeClr val="tx1"/>
                </a:solidFill>
              </a:rPr>
              <a:t>automated software estimation model that </a:t>
            </a:r>
            <a:r>
              <a:rPr lang="en-US" u="sng" dirty="0">
                <a:solidFill>
                  <a:schemeClr val="tx1"/>
                </a:solidFill>
              </a:rPr>
              <a:t>uses historical project data </a:t>
            </a:r>
            <a:r>
              <a:rPr lang="en-US" dirty="0">
                <a:solidFill>
                  <a:schemeClr val="tx1"/>
                </a:solidFill>
              </a:rPr>
              <a:t>and current as well as future project characteristics to estimate project costs</a:t>
            </a:r>
          </a:p>
          <a:p>
            <a:r>
              <a:rPr lang="en-US" b="1" dirty="0">
                <a:solidFill>
                  <a:schemeClr val="tx1"/>
                </a:solidFill>
              </a:rPr>
              <a:t>Network diagram </a:t>
            </a:r>
            <a:r>
              <a:rPr lang="en-US" dirty="0">
                <a:solidFill>
                  <a:schemeClr val="tx1"/>
                </a:solidFill>
              </a:rPr>
              <a:t>– diagram that depicts project tasks and their relationships</a:t>
            </a:r>
            <a:endParaRPr lang="en-IN" dirty="0">
              <a:solidFill>
                <a:schemeClr val="tx1"/>
              </a:solidFill>
            </a:endParaRPr>
          </a:p>
        </p:txBody>
      </p:sp>
    </p:spTree>
    <p:extLst>
      <p:ext uri="{BB962C8B-B14F-4D97-AF65-F5344CB8AC3E}">
        <p14:creationId xmlns:p14="http://schemas.microsoft.com/office/powerpoint/2010/main" val="1414166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818145"/>
          </a:xfrm>
        </p:spPr>
        <p:txBody>
          <a:bodyPr/>
          <a:lstStyle/>
          <a:p>
            <a:r>
              <a:rPr lang="en-US" sz="3000" dirty="0"/>
              <a:t>Figure 3-20: Network Diagram Showing Activities (Represented by Circles) and Sequences of Those Activities (Represented by Arrows)</a:t>
            </a:r>
            <a:endParaRPr lang="en-IN" sz="3000" dirty="0"/>
          </a:p>
        </p:txBody>
      </p:sp>
      <p:pic>
        <p:nvPicPr>
          <p:cNvPr id="4" name="Picture 3" descr="A picture containing text, watch&#10;&#10;Description automatically generated">
            <a:extLst>
              <a:ext uri="{FF2B5EF4-FFF2-40B4-BE49-F238E27FC236}">
                <a16:creationId xmlns:a16="http://schemas.microsoft.com/office/drawing/2014/main" id="{EBFC3451-A8C1-488D-86F4-BC14053E3256}"/>
              </a:ext>
            </a:extLst>
          </p:cNvPr>
          <p:cNvPicPr>
            <a:picLocks noChangeAspect="1"/>
          </p:cNvPicPr>
          <p:nvPr/>
        </p:nvPicPr>
        <p:blipFill>
          <a:blip r:embed="rId2"/>
          <a:stretch>
            <a:fillRect/>
          </a:stretch>
        </p:blipFill>
        <p:spPr>
          <a:xfrm>
            <a:off x="1047258" y="2329776"/>
            <a:ext cx="7049484" cy="3534268"/>
          </a:xfrm>
          <a:prstGeom prst="rect">
            <a:avLst/>
          </a:prstGeom>
        </p:spPr>
      </p:pic>
    </p:spTree>
    <p:extLst>
      <p:ext uri="{BB962C8B-B14F-4D97-AF65-F5344CB8AC3E}">
        <p14:creationId xmlns:p14="http://schemas.microsoft.com/office/powerpoint/2010/main" val="4241660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572486"/>
          </a:xfrm>
        </p:spPr>
        <p:txBody>
          <a:bodyPr/>
          <a:lstStyle/>
          <a:p>
            <a:r>
              <a:rPr lang="en-US" sz="3200" dirty="0"/>
              <a:t>Figure 3-11: Trade-Offs Between Program Code Quality v</a:t>
            </a:r>
            <a:r>
              <a:rPr lang="en-US" sz="100" dirty="0">
                <a:solidFill>
                  <a:schemeClr val="bg1"/>
                </a:solidFill>
              </a:rPr>
              <a:t>ersu</a:t>
            </a:r>
            <a:r>
              <a:rPr lang="en-US" sz="3200" dirty="0"/>
              <a:t>s The Speed of Programming</a:t>
            </a:r>
            <a:endParaRPr lang="en-IN" sz="3200" dirty="0"/>
          </a:p>
        </p:txBody>
      </p:sp>
      <p:pic>
        <p:nvPicPr>
          <p:cNvPr id="5122" name="Picture 2" descr="A graph shows tradeoffs between quality of work and programming time for three programmers, Adam, Brenda, and Carl. Horizontal axis represents time of programming a task with a scale from short to long. Vertical axis represents quality of work with a scale from low to high. The tradeoffs of each programmer are plotted as a polygonal shape. Adams tradeoffs are represented by uneven hexagon that mostly lies in the region from quick to medium speed producing mostly low to medium quality of work. Brenda’s tradeoffs are represented by a larger uneven hexagon, that mostly lies in the region from medium to slow speed producing mostly medium to high quality of work. Carl’s tradeoffs are represented by a smaller uneven heptagon, that mostly lies in the region of slow speed producing mostly low quality of 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121" y="1948598"/>
            <a:ext cx="6841758" cy="431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80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845441"/>
          </a:xfrm>
        </p:spPr>
        <p:txBody>
          <a:bodyPr/>
          <a:lstStyle/>
          <a:p>
            <a:r>
              <a:rPr lang="en-US" sz="3000" dirty="0"/>
              <a:t>Figure 3-12: A Network Diagram Illustrates Tasks with Rectangles (or Ovals) and the Relationships and Sequences of Those Activities with Arrows</a:t>
            </a:r>
            <a:endParaRPr lang="en-IN" sz="3000" dirty="0"/>
          </a:p>
        </p:txBody>
      </p:sp>
      <p:pic>
        <p:nvPicPr>
          <p:cNvPr id="6146" name="Picture 2" descr="A network diagram for six tasks is shown in the Microsoft Project. Six tasks are shown in rectangular shapes with arrows indicating their sequence. Two concurrent sets of tasks merge at task 9 with the following chronological sequences. Task I D 3 is followed by task I D 4, which is followed by task I D 5, which is followed by task I D 9. Task I D 7 is followed by task I D 8, which is followed by task I D 9. The detailed information for each individual task is as follows. Task ID 3. Design Interview Form. Start, May 7, 2012. Finish, May 7, 2012.  Duration, 1 day. Task ID 4. Schedule Appointments. Start, May 8, 2012. Finish, May 8, 2012. Duration, 1 day. Task ID 5. Conduct Interviews. Start, May 9, 2012. Finish, May 14, 2012. ID, 5. Duration, 4 days. Task ID 7. Collect Reports. Start, May 7, 2012. Finish, May 7, 2012. Duration, 0.5 days. Task ID 8. Review Reports. Start, May 7, 2012. Finish, May 9, 2012. Duration, 2.5 days. Task ID 9. Summarize Results. Start, May 15, 2012. Finish, May 16, 2012. Duration, 2 da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086" y="2098880"/>
            <a:ext cx="6400800" cy="4033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39086" y="6121788"/>
            <a:ext cx="8229600" cy="279014"/>
          </a:xfrm>
        </p:spPr>
        <p:txBody>
          <a:bodyPr/>
          <a:lstStyle/>
          <a:p>
            <a:pPr marL="432" indent="0">
              <a:buNone/>
            </a:pPr>
            <a:r>
              <a:rPr lang="en-US" sz="1200" dirty="0"/>
              <a:t>(</a:t>
            </a:r>
            <a:r>
              <a:rPr lang="en-US" sz="1200" b="1" dirty="0"/>
              <a:t>Source:</a:t>
            </a:r>
            <a:r>
              <a:rPr lang="en-US" sz="1200" i="1" dirty="0"/>
              <a:t> </a:t>
            </a:r>
            <a:r>
              <a:rPr lang="en-US" sz="1200" dirty="0"/>
              <a:t>Microsoft Corporation)</a:t>
            </a:r>
            <a:endParaRPr lang="en-IN" sz="1200" dirty="0"/>
          </a:p>
        </p:txBody>
      </p:sp>
    </p:spTree>
    <p:extLst>
      <p:ext uri="{BB962C8B-B14F-4D97-AF65-F5344CB8AC3E}">
        <p14:creationId xmlns:p14="http://schemas.microsoft.com/office/powerpoint/2010/main" val="3843889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Communication Plan</a:t>
            </a:r>
            <a:endParaRPr lang="en-IN" dirty="0"/>
          </a:p>
        </p:txBody>
      </p:sp>
      <p:sp>
        <p:nvSpPr>
          <p:cNvPr id="3" name="Content Placeholder 2"/>
          <p:cNvSpPr>
            <a:spLocks noGrp="1"/>
          </p:cNvSpPr>
          <p:nvPr>
            <p:ph sz="quarter" idx="13"/>
          </p:nvPr>
        </p:nvSpPr>
        <p:spPr>
          <a:xfrm>
            <a:off x="457200" y="1556328"/>
            <a:ext cx="8229600" cy="545427"/>
          </a:xfrm>
        </p:spPr>
        <p:txBody>
          <a:bodyPr/>
          <a:lstStyle/>
          <a:p>
            <a:pPr marL="432" indent="0">
              <a:buNone/>
            </a:pPr>
            <a:r>
              <a:rPr lang="en-US" sz="1800" b="1" dirty="0"/>
              <a:t>3.1</a:t>
            </a:r>
            <a:r>
              <a:rPr lang="en-US" sz="1800" dirty="0"/>
              <a:t> Explain the process of managing an information systems project, including project initiation, project planning, project execution, and project closedown</a:t>
            </a:r>
            <a:endParaRPr lang="en-IN" sz="1800" dirty="0"/>
          </a:p>
        </p:txBody>
      </p:sp>
      <p:sp>
        <p:nvSpPr>
          <p:cNvPr id="4" name="Content Placeholder 3"/>
          <p:cNvSpPr>
            <a:spLocks noGrp="1"/>
          </p:cNvSpPr>
          <p:nvPr>
            <p:ph sz="quarter" idx="14"/>
          </p:nvPr>
        </p:nvSpPr>
        <p:spPr>
          <a:xfrm>
            <a:off x="457200" y="2345490"/>
            <a:ext cx="8229600" cy="4003552"/>
          </a:xfrm>
        </p:spPr>
        <p:txBody>
          <a:bodyPr/>
          <a:lstStyle/>
          <a:p>
            <a:r>
              <a:rPr lang="en-US" sz="1800" dirty="0"/>
              <a:t>Who are the stakeholders for this project?</a:t>
            </a:r>
          </a:p>
          <a:p>
            <a:r>
              <a:rPr lang="en-US" sz="1800" dirty="0"/>
              <a:t>What information does each stakeholder need?</a:t>
            </a:r>
          </a:p>
          <a:p>
            <a:r>
              <a:rPr lang="en-US" sz="1800" dirty="0"/>
              <a:t>When does the information need to be produced?</a:t>
            </a:r>
          </a:p>
          <a:p>
            <a:r>
              <a:rPr lang="en-US" sz="1800" dirty="0"/>
              <a:t>What sources will be used to gather this information?</a:t>
            </a:r>
          </a:p>
          <a:p>
            <a:r>
              <a:rPr lang="en-US" sz="1800" dirty="0"/>
              <a:t>Who will collect, store, and verify the accuracy of the info?</a:t>
            </a:r>
          </a:p>
          <a:p>
            <a:r>
              <a:rPr lang="en-US" sz="1800" dirty="0"/>
              <a:t>Who will organize and package this info into a document?</a:t>
            </a:r>
          </a:p>
          <a:p>
            <a:r>
              <a:rPr lang="en-US" sz="1800" dirty="0"/>
              <a:t>Who is the contact person for each stakeholder?</a:t>
            </a:r>
          </a:p>
          <a:p>
            <a:r>
              <a:rPr lang="en-US" sz="1800" dirty="0"/>
              <a:t>What format will be used to package this information?</a:t>
            </a:r>
          </a:p>
          <a:p>
            <a:r>
              <a:rPr lang="en-US" sz="1800" dirty="0"/>
              <a:t>What communication medium should be used?</a:t>
            </a:r>
            <a:endParaRPr lang="en-IN" sz="1800" dirty="0"/>
          </a:p>
        </p:txBody>
      </p:sp>
    </p:spTree>
    <p:extLst>
      <p:ext uri="{BB962C8B-B14F-4D97-AF65-F5344CB8AC3E}">
        <p14:creationId xmlns:p14="http://schemas.microsoft.com/office/powerpoint/2010/main" val="3745076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1490599"/>
          </a:xfrm>
        </p:spPr>
        <p:txBody>
          <a:bodyPr/>
          <a:lstStyle/>
          <a:p>
            <a:r>
              <a:rPr lang="en-US" sz="3200" dirty="0"/>
              <a:t>Figure 3-13: The Project Communication Matrix Provides a High-Level Summary of the Communication Plan</a:t>
            </a:r>
            <a:endParaRPr lang="en-IN" sz="3200" dirty="0"/>
          </a:p>
        </p:txBody>
      </p:sp>
      <p:pic>
        <p:nvPicPr>
          <p:cNvPr id="7170" name="Picture 2" descr="A table, titled, project communication matrix. The table has 7 rows and 5 columns. The columns have the following headings from left to right. Stakeholder, Document, Format, Team Contact, Date Due. The row entries are as follows. Row 1. Stakeholder, Team Members. Document, Project Status Report. Format, Project Intranet. Team Contact, Juan Kim. Date Due, First Monday of Month. Row 2. Stakeholder, Management Supervisor. Document, Project Status Report. Format, Hard Copy. Team Contact, Juan Kim. Date Due, First Monday of Month. Row 3. Stakeholder, User Group. Document, Project Status Report. Format, Hard Copy. Team Contact, James Kim. Date Due, First Monday of Month. Row 4. Stakeholder, Internal I T Staff. Document, Project Status Report. Format, Email. Team Contact, Jackie James. Date Due, First Monday of Month. Row 5. Stakeholder, I T Manager. Document, Project Status Report. Format, Hard Copy. Team Contact, Juan Jeremy. Date Due, First Monday of Month. Row 6. Stakeholder, Contract Programmers. Document, Software Specifications. Format, Email slash Project Intranet. Team Contact, Jordan Kim. Date Due, October 1, 2020. Row 7. Stakeholder, Training Subcontractor. Document, Implementation and Training Plan. Format, Hard Copy. Team Contact, Jordan James. Date Due, January 7, 202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2264257"/>
            <a:ext cx="7974013" cy="326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903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3-14: Economic Feasibility Analysis</a:t>
            </a:r>
            <a:endParaRPr lang="en-IN" sz="3400" dirty="0"/>
          </a:p>
        </p:txBody>
      </p:sp>
      <p:pic>
        <p:nvPicPr>
          <p:cNvPr id="8194" name="Picture 2" descr="A cost benefit analysis for a new development project. Economic Feasibility Analysis = A 1. Years from Today = D 8.  B 9 = 0. C 9 = 1. D 9 = 2. E 9 = 3. F 9 = 4. G 9 = 5. Build New Systems = A 10. B 10 = 0 dollars. C 10 = 85000 dollars. D 10 = 85000 dollars. E 10 = 85000 dollars. F 10 = 85000 dollars. G 10 = 85000 dollars. Discount Rate left parenthesis, 12 percent, right parenthesis, = A 11. B 11 = 1.0000. C 11 = 0.8929. D 11 = 0.7972. E 11 = 0.7118. F 11 = 0.6355. G 11 = 0.5674. P V of Benefits = A 12. B 12 = 0 dollars. C 12 = 75893 dollars. D 12 = 67761 dollars. E 12 = 60501 dollars. F 12 = 54019 dollars. G 12 = 48231 dollars. N P V of Building New System = A 14. B 14 = 0 dollars. C 14 = 75893 dollars. D 14 = 143654 dollars. E 14 = 204156 dollars. F 14 = 258175 dollars. G 14 = 306406 dollars. Onetime COSTS = A 16.  B 16 = negative 75000 dollars. Continue Maintaining Existing System = A 18. Recurring Costs = A 19. C 19 = negative 35000 dollars. D 19 = negative 35000 dollars. E 19 = negative 35000 dollars. F 19 = negative 35000 dollars. G 19 = negative 35000 dollars. Discount Rate, left parenthesis, 12 percent, right parenthesis = A 20. B 20 = 1.0000. C 20 = 0.8929. D 20 = 0.7972. E 20 = 0.7118. F 20 = 0.6355. G 20 = 0.5674. P V of recurring costs = A 21.  B 21 = 0 dollars. C 21 = negative 31250 dollars. D 21 = negative 27902 dollars. E 21 = negative 24912 dollars. F 21 = negative 22243 dollars. G 21 = negative 19860 dollars. N P V of all COSTS = A 23. B 23 = negative 75000 dollars. C 23 = negative 106250 dollars.  D 23 = negative 134152 dollars. E 23 = negative 159064 dollars. F 23 = negative 181307 dollars. G 23 = negative 201167 dollars. TOTALS = H9. N P V of Building New System = H 14 = 306406 dollars. N P V of all costs = H 23 = negative 201167 dollars. Overall N P V = A 26. Overall N P V = H 26 = 105239 dollars. R O I = Overall N P V divided by N P V of Costs = A 28. R O I = H 28 = 52.31 percent. Year of project = A 30.  B 30 = 0. C 30 = 1. D 30 = 2. E 30 = 3. F 30 = 4.  Breakeven Analysis = A 31. Yearly N P V Cash Flow = A 32. B 32 = negative 75000 dollars. C 32 = 44643 dollars. D 32 = 39860 dollars. E 32 = 35589 dollars. F 32 = 31776 dollars. G 32 = 28371 dollars. Overall N P V Cash Flow = A 33. B 33 = negative 75000 dollars. C 33 = negative 30357 dollars. D 33 = 9503 dollars. E 33 = 45092 dollars. F 33 = 76867 dollars. G 33 = 105239 dollars. Breakeven ratio = left parenthesis, yearly N P V cash flow minus general N P V cash flow, right parenthesis, divided by yearly N P V cash flow = A 36. Breakeven occurs in 1.8 years = A 37.  Note, all dollar values have been rounded to the nearest dollar = A 39.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792" y="1394966"/>
            <a:ext cx="5299030" cy="460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46078" y="6127844"/>
            <a:ext cx="8229600" cy="272189"/>
          </a:xfrm>
        </p:spPr>
        <p:txBody>
          <a:bodyPr/>
          <a:lstStyle/>
          <a:p>
            <a:pPr marL="432" indent="0">
              <a:buNone/>
            </a:pPr>
            <a:r>
              <a:rPr lang="en-US" sz="1200" dirty="0"/>
              <a:t>(</a:t>
            </a:r>
            <a:r>
              <a:rPr lang="en-US" sz="1200" b="1" dirty="0"/>
              <a:t>Source:</a:t>
            </a:r>
            <a:r>
              <a:rPr lang="en-US" sz="1200" i="1" dirty="0"/>
              <a:t> </a:t>
            </a:r>
            <a:r>
              <a:rPr lang="en-US" sz="1200" dirty="0"/>
              <a:t>Microsoft Corporation)</a:t>
            </a:r>
          </a:p>
        </p:txBody>
      </p:sp>
    </p:spTree>
    <p:extLst>
      <p:ext uri="{BB962C8B-B14F-4D97-AF65-F5344CB8AC3E}">
        <p14:creationId xmlns:p14="http://schemas.microsoft.com/office/powerpoint/2010/main" val="3244436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ea typeface="Verdana" panose="020B0604030504040204" pitchFamily="34" charset="0"/>
                <a:cs typeface="Calibri" panose="020F0502020204030204" pitchFamily="34" charset="0"/>
              </a:rPr>
              <a:t>Learning Objectives</a:t>
            </a:r>
            <a:endParaRPr lang="en-IN" dirty="0"/>
          </a:p>
        </p:txBody>
      </p:sp>
      <p:sp>
        <p:nvSpPr>
          <p:cNvPr id="20" name="Content Placeholder 19"/>
          <p:cNvSpPr>
            <a:spLocks noGrp="1"/>
          </p:cNvSpPr>
          <p:nvPr>
            <p:ph sz="quarter" idx="13"/>
          </p:nvPr>
        </p:nvSpPr>
        <p:spPr>
          <a:xfrm>
            <a:off x="457199" y="1556326"/>
            <a:ext cx="8377881" cy="4434275"/>
          </a:xfrm>
        </p:spPr>
        <p:txBody>
          <a:bodyPr/>
          <a:lstStyle/>
          <a:p>
            <a:pPr marL="432" indent="0">
              <a:buNone/>
            </a:pPr>
            <a:r>
              <a:rPr lang="en-US" b="1" dirty="0">
                <a:solidFill>
                  <a:srgbClr val="007FA3"/>
                </a:solidFill>
              </a:rPr>
              <a:t>3.1</a:t>
            </a:r>
            <a:r>
              <a:rPr lang="en-US" dirty="0"/>
              <a:t> Explain the process of managing an information systems project, including project initiation, project planning, project execution, and project closedown</a:t>
            </a:r>
          </a:p>
          <a:p>
            <a:pPr marL="432" indent="0">
              <a:buNone/>
            </a:pPr>
            <a:r>
              <a:rPr lang="en-US" b="1" dirty="0">
                <a:solidFill>
                  <a:srgbClr val="007FA3"/>
                </a:solidFill>
              </a:rPr>
              <a:t>3.2</a:t>
            </a:r>
            <a:r>
              <a:rPr lang="en-US" b="1" dirty="0">
                <a:solidFill>
                  <a:schemeClr val="accent1"/>
                </a:solidFill>
              </a:rPr>
              <a:t> </a:t>
            </a:r>
            <a:r>
              <a:rPr lang="en-US" dirty="0"/>
              <a:t>Describe how to represent and schedule project plans using Gantt charts and network diagrams</a:t>
            </a:r>
          </a:p>
          <a:p>
            <a:pPr marL="432" indent="0">
              <a:buNone/>
            </a:pPr>
            <a:r>
              <a:rPr lang="en-US" b="1" dirty="0">
                <a:solidFill>
                  <a:srgbClr val="007FA3"/>
                </a:solidFill>
              </a:rPr>
              <a:t>3.3</a:t>
            </a:r>
            <a:r>
              <a:rPr lang="en-US" dirty="0"/>
              <a:t> Explain how commercial project management software packages can be used to assist in representing and managing project schedules</a:t>
            </a:r>
            <a:endParaRPr lang="en-IN" dirty="0"/>
          </a:p>
        </p:txBody>
      </p:sp>
    </p:spTree>
    <p:extLst>
      <p:ext uri="{BB962C8B-B14F-4D97-AF65-F5344CB8AC3E}">
        <p14:creationId xmlns:p14="http://schemas.microsoft.com/office/powerpoint/2010/main" val="3025435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Executing the Project</a:t>
            </a:r>
            <a:endParaRPr lang="en-IN" dirty="0"/>
          </a:p>
        </p:txBody>
      </p:sp>
      <p:sp>
        <p:nvSpPr>
          <p:cNvPr id="3" name="Content Placeholder 2"/>
          <p:cNvSpPr>
            <a:spLocks noGrp="1"/>
          </p:cNvSpPr>
          <p:nvPr>
            <p:ph sz="quarter" idx="13"/>
          </p:nvPr>
        </p:nvSpPr>
        <p:spPr>
          <a:xfrm>
            <a:off x="457200" y="1556327"/>
            <a:ext cx="8345606" cy="1144011"/>
          </a:xfrm>
        </p:spPr>
        <p:txBody>
          <a:bodyPr/>
          <a:lstStyle/>
          <a:p>
            <a:pPr marL="432" indent="0">
              <a:buNone/>
            </a:pPr>
            <a:r>
              <a:rPr lang="en-US" b="1" dirty="0"/>
              <a:t>3.1</a:t>
            </a:r>
            <a:r>
              <a:rPr lang="en-US" dirty="0"/>
              <a:t> Explain the process of managing an information systems project, including project initiation, project planning, project execution, and project closedown</a:t>
            </a:r>
            <a:endParaRPr lang="en-IN" dirty="0"/>
          </a:p>
        </p:txBody>
      </p:sp>
      <p:sp>
        <p:nvSpPr>
          <p:cNvPr id="4" name="Content Placeholder 3"/>
          <p:cNvSpPr>
            <a:spLocks noGrp="1"/>
          </p:cNvSpPr>
          <p:nvPr>
            <p:ph sz="quarter" idx="14"/>
          </p:nvPr>
        </p:nvSpPr>
        <p:spPr>
          <a:xfrm>
            <a:off x="457200" y="2906970"/>
            <a:ext cx="8229600" cy="2879676"/>
          </a:xfrm>
        </p:spPr>
        <p:txBody>
          <a:bodyPr/>
          <a:lstStyle/>
          <a:p>
            <a:r>
              <a:rPr lang="en-US" b="1" dirty="0">
                <a:solidFill>
                  <a:schemeClr val="tx1"/>
                </a:solidFill>
              </a:rPr>
              <a:t>Project execution </a:t>
            </a:r>
            <a:r>
              <a:rPr lang="en-US" dirty="0">
                <a:solidFill>
                  <a:schemeClr val="tx1"/>
                </a:solidFill>
              </a:rPr>
              <a:t>– third phase of the project management process, in which the plans created in the prior phase (project initiation and planning) are put into action</a:t>
            </a:r>
          </a:p>
        </p:txBody>
      </p:sp>
    </p:spTree>
    <p:extLst>
      <p:ext uri="{BB962C8B-B14F-4D97-AF65-F5344CB8AC3E}">
        <p14:creationId xmlns:p14="http://schemas.microsoft.com/office/powerpoint/2010/main" val="526593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3-15: Five Project Execution Activities</a:t>
            </a:r>
            <a:endParaRPr lang="en-IN" sz="3400" dirty="0"/>
          </a:p>
        </p:txBody>
      </p:sp>
      <p:pic>
        <p:nvPicPr>
          <p:cNvPr id="9218" name="Picture 2" descr="Five project execution activities are as follows. 1. Executing the Baseline Project Plan. 2. Monitoring Project Progress against the Baseline Project Plan. 3. Managing Changes to the Baseline Project Plan. 4. Maintaining the Project Workbook. 5. Communicating the Project Statu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1773987"/>
            <a:ext cx="7023100" cy="416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2283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540151" cy="1069965"/>
          </a:xfrm>
        </p:spPr>
        <p:txBody>
          <a:bodyPr/>
          <a:lstStyle/>
          <a:p>
            <a:r>
              <a:rPr lang="en-US" sz="3200" dirty="0"/>
              <a:t>Figure 3-16: Gantt Chart with Tasks 3 and 7 Completed, and Task 8 Partially Completed</a:t>
            </a:r>
            <a:endParaRPr lang="en-IN" sz="3200" dirty="0"/>
          </a:p>
        </p:txBody>
      </p:sp>
      <p:pic>
        <p:nvPicPr>
          <p:cNvPr id="10242" name="Picture 2" descr="According to the Gantt chart, the following progress has been made. Tasks 3 and 7 are completed and task 8 is partially completed. The following nine tasks are listed. Task 1. Defining requirements, 6 days duration, 24 percent complete, to be completed between Monday May 7 and Tuesday May 15.  Task 2. Interview, 6 days duration, 17 percent complete, to be completed between Monday May 7 and Tuesday May 15.  Task 3. Design interview form, 1-day duration, 100 percent complete, to be completed on Monday May 7. Task 4. Schedule appointments, 1-day duration, predecessor task 3, 0 percent complete, to be completed on Tuesday May 8.  Task 5. Conduct interviews, 4 days duration, predecessor task 4, 0 percent complete, to be completed from Wednesday May 9 to Tuesday May 15.  Task 6. Review current reports, 2.5 days duration, 40 percent complete, to be completed between Monday May 7 and the mid-day of Wednesday May 9.  Task 7. Collect reports, 0.5 days duration, 100 percent complete, to be completed on Monday May 7 by mid-day.  Task 8. Review reports, 2 days duration, predecessor task 7, 25 percent complete, to be completed between mid-day of Monday May 7 and mid-day of Wednesday May 9.  Task 9. Summarize results, 2 days duration, predecessor tasks 5 and 8, 0 percent complete, to be completed between Tuesday May 15 and Thursday May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57" y="1876072"/>
            <a:ext cx="6532499" cy="4166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39088" y="6127844"/>
            <a:ext cx="8229600" cy="258549"/>
          </a:xfrm>
        </p:spPr>
        <p:txBody>
          <a:bodyPr/>
          <a:lstStyle/>
          <a:p>
            <a:pPr marL="432" indent="0">
              <a:buNone/>
            </a:pPr>
            <a:r>
              <a:rPr lang="en-US" sz="1200" dirty="0"/>
              <a:t>(</a:t>
            </a:r>
            <a:r>
              <a:rPr lang="en-US" sz="1200" b="1" dirty="0"/>
              <a:t>Source:</a:t>
            </a:r>
            <a:r>
              <a:rPr lang="en-US" sz="1200" i="1" dirty="0"/>
              <a:t> </a:t>
            </a:r>
            <a:r>
              <a:rPr lang="en-US" sz="1200" dirty="0"/>
              <a:t>Microsoft Corporation)</a:t>
            </a:r>
          </a:p>
        </p:txBody>
      </p:sp>
    </p:spTree>
    <p:extLst>
      <p:ext uri="{BB962C8B-B14F-4D97-AF65-F5344CB8AC3E}">
        <p14:creationId xmlns:p14="http://schemas.microsoft.com/office/powerpoint/2010/main" val="865129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74326" cy="1097279"/>
          </a:xfrm>
        </p:spPr>
        <p:txBody>
          <a:bodyPr/>
          <a:lstStyle/>
          <a:p>
            <a:r>
              <a:rPr lang="en-US" sz="3200" dirty="0"/>
              <a:t>Table 3-2: Project Team Communication Methods</a:t>
            </a:r>
            <a:endParaRPr lang="en-IN" sz="3200" dirty="0"/>
          </a:p>
        </p:txBody>
      </p:sp>
      <p:graphicFrame>
        <p:nvGraphicFramePr>
          <p:cNvPr id="4" name="Table 3"/>
          <p:cNvGraphicFramePr>
            <a:graphicFrameLocks noGrp="1"/>
          </p:cNvGraphicFramePr>
          <p:nvPr>
            <p:extLst>
              <p:ext uri="{D42A27DB-BD31-4B8C-83A1-F6EECF244321}">
                <p14:modId xmlns:p14="http://schemas.microsoft.com/office/powerpoint/2010/main" val="2596393228"/>
              </p:ext>
            </p:extLst>
          </p:nvPr>
        </p:nvGraphicFramePr>
        <p:xfrm>
          <a:off x="457200" y="1513116"/>
          <a:ext cx="8229600" cy="479552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0000"/>
                    </a:ext>
                  </a:extLst>
                </a:gridCol>
                <a:gridCol w="2199736">
                  <a:extLst>
                    <a:ext uri="{9D8B030D-6E8A-4147-A177-3AD203B41FA5}">
                      <a16:colId xmlns:a16="http://schemas.microsoft.com/office/drawing/2014/main" val="20001"/>
                    </a:ext>
                  </a:extLst>
                </a:gridCol>
                <a:gridCol w="3286664">
                  <a:extLst>
                    <a:ext uri="{9D8B030D-6E8A-4147-A177-3AD203B41FA5}">
                      <a16:colId xmlns:a16="http://schemas.microsoft.com/office/drawing/2014/main" val="20002"/>
                    </a:ext>
                  </a:extLst>
                </a:gridCol>
              </a:tblGrid>
              <a:tr h="370840">
                <a:tc>
                  <a:txBody>
                    <a:bodyPr/>
                    <a:lstStyle/>
                    <a:p>
                      <a:r>
                        <a:rPr lang="en-US" sz="1200" b="1" dirty="0"/>
                        <a:t>Procedure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Formality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Use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US" sz="1200" dirty="0"/>
                        <a:t>Project workbook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p>
                      <a:r>
                        <a:rPr lang="en-US" sz="1200" dirty="0"/>
                        <a:t>Permanent record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200" dirty="0"/>
                        <a:t>Meetings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Medium to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Resolve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200" dirty="0"/>
                        <a:t>Seminars and workshops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Low to 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200" dirty="0"/>
                        <a:t>Project newsletters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Medium to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200" dirty="0"/>
                        <a:t>Status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r>
                        <a:rPr lang="en-US" sz="1200" dirty="0"/>
                        <a:t>Specification documents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p>
                      <a:r>
                        <a:rPr lang="en-US" sz="1200" dirty="0"/>
                        <a:t>Permanent record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en-US" sz="1200" dirty="0"/>
                        <a:t>Minutes of meetings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p>
                      <a:r>
                        <a:rPr lang="en-US" sz="1200" dirty="0"/>
                        <a:t>Permanent record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r>
                        <a:rPr lang="en-US" sz="1200" dirty="0"/>
                        <a:t>Bulletin boards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r>
                        <a:rPr lang="en-US" sz="1200" dirty="0"/>
                        <a:t>Memos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Medium to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r>
                        <a:rPr lang="en-US" sz="1200" dirty="0"/>
                        <a:t>Brown bag lunches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r>
                        <a:rPr lang="en-US" sz="1200" dirty="0"/>
                        <a:t>Hallway discussions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Inform</a:t>
                      </a:r>
                    </a:p>
                    <a:p>
                      <a:r>
                        <a:rPr lang="en-US" sz="1200" dirty="0"/>
                        <a:t>Resolve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03877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Down the Project</a:t>
            </a:r>
            <a:endParaRPr lang="en-IN" dirty="0"/>
          </a:p>
        </p:txBody>
      </p:sp>
      <p:sp>
        <p:nvSpPr>
          <p:cNvPr id="3" name="Content Placeholder 2"/>
          <p:cNvSpPr>
            <a:spLocks noGrp="1"/>
          </p:cNvSpPr>
          <p:nvPr>
            <p:ph sz="quarter" idx="13"/>
          </p:nvPr>
        </p:nvSpPr>
        <p:spPr>
          <a:xfrm>
            <a:off x="457200" y="1556327"/>
            <a:ext cx="8413844" cy="1144011"/>
          </a:xfrm>
        </p:spPr>
        <p:txBody>
          <a:bodyPr/>
          <a:lstStyle/>
          <a:p>
            <a:pPr marL="432" indent="0">
              <a:buNone/>
            </a:pPr>
            <a:r>
              <a:rPr lang="en-US" b="1" dirty="0"/>
              <a:t>3.1</a:t>
            </a:r>
            <a:r>
              <a:rPr lang="en-US" dirty="0"/>
              <a:t> Explain the process of managing an information systems project, including project initiation, project planning, project execution, and project closedown</a:t>
            </a:r>
            <a:endParaRPr lang="en-IN" dirty="0"/>
          </a:p>
        </p:txBody>
      </p:sp>
      <p:sp>
        <p:nvSpPr>
          <p:cNvPr id="4" name="Content Placeholder 3"/>
          <p:cNvSpPr>
            <a:spLocks noGrp="1"/>
          </p:cNvSpPr>
          <p:nvPr>
            <p:ph sz="quarter" idx="14"/>
          </p:nvPr>
        </p:nvSpPr>
        <p:spPr>
          <a:xfrm>
            <a:off x="457199" y="2866031"/>
            <a:ext cx="8413845" cy="1228298"/>
          </a:xfrm>
        </p:spPr>
        <p:txBody>
          <a:bodyPr/>
          <a:lstStyle/>
          <a:p>
            <a:r>
              <a:rPr lang="en-US" b="1" dirty="0">
                <a:solidFill>
                  <a:schemeClr val="tx1"/>
                </a:solidFill>
              </a:rPr>
              <a:t>Project closedown </a:t>
            </a:r>
            <a:r>
              <a:rPr lang="en-US" dirty="0">
                <a:solidFill>
                  <a:schemeClr val="tx1"/>
                </a:solidFill>
              </a:rPr>
              <a:t>– final phase of the project management process, which focuses on bringing a project to an end</a:t>
            </a:r>
          </a:p>
        </p:txBody>
      </p:sp>
    </p:spTree>
    <p:extLst>
      <p:ext uri="{BB962C8B-B14F-4D97-AF65-F5344CB8AC3E}">
        <p14:creationId xmlns:p14="http://schemas.microsoft.com/office/powerpoint/2010/main" val="2571496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3-17: Three Project Closedown Activities</a:t>
            </a:r>
            <a:endParaRPr lang="en-IN" sz="3400" dirty="0"/>
          </a:p>
        </p:txBody>
      </p:sp>
      <p:pic>
        <p:nvPicPr>
          <p:cNvPr id="11266" name="Picture 2" descr="The 3 activities are as follows. 1. Closing down the project. 2. Conducting post project reviews. 3. Closing the customer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534" y="2215305"/>
            <a:ext cx="6267345" cy="323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6737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Representing and Scheduling Project Plans</a:t>
            </a:r>
            <a:endParaRPr lang="en-IN" sz="3400" dirty="0"/>
          </a:p>
        </p:txBody>
      </p:sp>
      <p:sp>
        <p:nvSpPr>
          <p:cNvPr id="3" name="Content Placeholder 2"/>
          <p:cNvSpPr>
            <a:spLocks noGrp="1"/>
          </p:cNvSpPr>
          <p:nvPr>
            <p:ph sz="quarter" idx="13"/>
          </p:nvPr>
        </p:nvSpPr>
        <p:spPr>
          <a:xfrm>
            <a:off x="457200" y="1556327"/>
            <a:ext cx="8229600" cy="763792"/>
          </a:xfrm>
        </p:spPr>
        <p:txBody>
          <a:bodyPr/>
          <a:lstStyle/>
          <a:p>
            <a:pPr marL="432" indent="0">
              <a:buNone/>
            </a:pPr>
            <a:r>
              <a:rPr lang="en-US" b="1" dirty="0"/>
              <a:t>3.2</a:t>
            </a:r>
            <a:r>
              <a:rPr lang="en-US" b="1" dirty="0">
                <a:solidFill>
                  <a:schemeClr val="accent1"/>
                </a:solidFill>
              </a:rPr>
              <a:t> </a:t>
            </a:r>
            <a:r>
              <a:rPr lang="en-US" dirty="0"/>
              <a:t>Describe how to represent and schedule project plans using Gantt charts and network diagrams</a:t>
            </a:r>
            <a:endParaRPr lang="en-IN" dirty="0"/>
          </a:p>
        </p:txBody>
      </p:sp>
      <p:sp>
        <p:nvSpPr>
          <p:cNvPr id="5" name="Content Placeholder 4"/>
          <p:cNvSpPr>
            <a:spLocks noGrp="1"/>
          </p:cNvSpPr>
          <p:nvPr>
            <p:ph sz="quarter" idx="14"/>
          </p:nvPr>
        </p:nvSpPr>
        <p:spPr>
          <a:xfrm>
            <a:off x="457200" y="2456598"/>
            <a:ext cx="8229600" cy="2969478"/>
          </a:xfrm>
        </p:spPr>
        <p:txBody>
          <a:bodyPr/>
          <a:lstStyle/>
          <a:p>
            <a:r>
              <a:rPr lang="en-US" dirty="0"/>
              <a:t>Project managers have a variety of techniques for depicting and documenting project plans</a:t>
            </a:r>
          </a:p>
          <a:p>
            <a:pPr lvl="1"/>
            <a:r>
              <a:rPr lang="en-US" dirty="0"/>
              <a:t>Graphical or text-based</a:t>
            </a:r>
          </a:p>
          <a:p>
            <a:pPr lvl="1"/>
            <a:r>
              <a:rPr lang="en-US" dirty="0"/>
              <a:t>Examples: Gantt charts, network diagrams</a:t>
            </a:r>
            <a:endParaRPr lang="en-IN" dirty="0"/>
          </a:p>
        </p:txBody>
      </p:sp>
    </p:spTree>
    <p:extLst>
      <p:ext uri="{BB962C8B-B14F-4D97-AF65-F5344CB8AC3E}">
        <p14:creationId xmlns:p14="http://schemas.microsoft.com/office/powerpoint/2010/main" val="413352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Gantt Charts v</a:t>
            </a:r>
            <a:r>
              <a:rPr lang="en-US" sz="100" dirty="0">
                <a:solidFill>
                  <a:schemeClr val="bg1"/>
                </a:solidFill>
              </a:rPr>
              <a:t>ersu</a:t>
            </a:r>
            <a:r>
              <a:rPr lang="en-US" dirty="0"/>
              <a:t>s Network Diagrams</a:t>
            </a:r>
            <a:endParaRPr lang="en-IN" dirty="0"/>
          </a:p>
        </p:txBody>
      </p:sp>
      <p:sp>
        <p:nvSpPr>
          <p:cNvPr id="3" name="Content Placeholder 2"/>
          <p:cNvSpPr>
            <a:spLocks noGrp="1"/>
          </p:cNvSpPr>
          <p:nvPr>
            <p:ph sz="quarter" idx="13"/>
          </p:nvPr>
        </p:nvSpPr>
        <p:spPr>
          <a:xfrm>
            <a:off x="457200" y="1556327"/>
            <a:ext cx="8229600" cy="750145"/>
          </a:xfrm>
        </p:spPr>
        <p:txBody>
          <a:bodyPr/>
          <a:lstStyle/>
          <a:p>
            <a:pPr marL="432" indent="0">
              <a:buNone/>
            </a:pPr>
            <a:r>
              <a:rPr lang="en-US" b="1" dirty="0"/>
              <a:t>3.2</a:t>
            </a:r>
            <a:r>
              <a:rPr lang="en-US" b="1" dirty="0">
                <a:solidFill>
                  <a:schemeClr val="accent1"/>
                </a:solidFill>
              </a:rPr>
              <a:t> </a:t>
            </a:r>
            <a:r>
              <a:rPr lang="en-US" dirty="0"/>
              <a:t>Describe how to represent and schedule project plans using Gantt charts and network diagrams</a:t>
            </a:r>
            <a:endParaRPr lang="en-IN" dirty="0"/>
          </a:p>
        </p:txBody>
      </p:sp>
      <p:sp>
        <p:nvSpPr>
          <p:cNvPr id="4" name="Content Placeholder 3"/>
          <p:cNvSpPr>
            <a:spLocks noGrp="1"/>
          </p:cNvSpPr>
          <p:nvPr>
            <p:ph sz="quarter" idx="14"/>
          </p:nvPr>
        </p:nvSpPr>
        <p:spPr>
          <a:xfrm>
            <a:off x="457200" y="2497541"/>
            <a:ext cx="8229600" cy="3739485"/>
          </a:xfrm>
        </p:spPr>
        <p:txBody>
          <a:bodyPr/>
          <a:lstStyle/>
          <a:p>
            <a:r>
              <a:rPr lang="en-US" dirty="0"/>
              <a:t>Gantt charts</a:t>
            </a:r>
          </a:p>
          <a:p>
            <a:pPr lvl="1"/>
            <a:r>
              <a:rPr lang="en-US" dirty="0"/>
              <a:t>Show task durations</a:t>
            </a:r>
          </a:p>
          <a:p>
            <a:pPr lvl="1"/>
            <a:r>
              <a:rPr lang="en-US" dirty="0"/>
              <a:t>Show time overlap</a:t>
            </a:r>
          </a:p>
          <a:p>
            <a:pPr lvl="1"/>
            <a:r>
              <a:rPr lang="en-US" dirty="0"/>
              <a:t>Show slack time in duration</a:t>
            </a:r>
          </a:p>
          <a:p>
            <a:r>
              <a:rPr lang="en-US" dirty="0"/>
              <a:t>Network diagrams</a:t>
            </a:r>
          </a:p>
          <a:p>
            <a:pPr lvl="1"/>
            <a:r>
              <a:rPr lang="en-US" dirty="0"/>
              <a:t>Show task dependencies</a:t>
            </a:r>
          </a:p>
          <a:p>
            <a:pPr lvl="1"/>
            <a:r>
              <a:rPr lang="en-US" dirty="0"/>
              <a:t>Do not show time overlap, but show parallelism</a:t>
            </a:r>
          </a:p>
          <a:p>
            <a:pPr lvl="1"/>
            <a:r>
              <a:rPr lang="en-US" dirty="0"/>
              <a:t>Show slack time in boxes</a:t>
            </a:r>
          </a:p>
        </p:txBody>
      </p:sp>
    </p:spTree>
    <p:extLst>
      <p:ext uri="{BB962C8B-B14F-4D97-AF65-F5344CB8AC3E}">
        <p14:creationId xmlns:p14="http://schemas.microsoft.com/office/powerpoint/2010/main" val="1565263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00197" cy="1097279"/>
          </a:xfrm>
        </p:spPr>
        <p:txBody>
          <a:bodyPr/>
          <a:lstStyle/>
          <a:p>
            <a:r>
              <a:rPr lang="en-US" sz="3400" dirty="0"/>
              <a:t>Figure 3-18(a): Graphical Diagrams That Depict Project Plans—Gantt Chart</a:t>
            </a:r>
            <a:endParaRPr lang="en-IN" sz="3400" dirty="0"/>
          </a:p>
        </p:txBody>
      </p:sp>
      <p:pic>
        <p:nvPicPr>
          <p:cNvPr id="12290" name="Picture 2" descr="The Gantt chart is shown in a Microsoft Project displays information on project tasks, duration times, and predecessors.  Project tasks details are as follows. Task 1. Requirements Collection, duration 5 weeks, start date Monday May 4, 2020, end date Friday June 5, 2020.  Task 2. Screen Design, duration 6 weeks, start date Monday June 8, 2020, end date Friday July 17, 2020, predecessors 1. Task 3. Report Design, duration 6 weeks, start date Monday June 8, 2020, end date Friday July 17, 2020, predecessors 1. Task 4. Database Design, duration 2 weeks, start date Monday July 20, 2020, end date Friday July 31, 2020, predecessors 2, 3. Task 5. User Documentation, duration 5.5 weeks, start date Monday August 3, 2020, end date Wednesday September 9, 2020, predecessors 4. Task 6. Programming, duration 5 weeks, start date Monday August 3, 2020, end date Wednesday September 4, 2020, predecessors 4. Task 7. Testing, duration 3 weeks, start date Monday September 7, 2020, end date Friday September 25, 2020, predecessors 6. Task 8. Installation, duration 1 week, start date Monday September 28, 2020, end date Friday October 2, 2020, predecessors 7,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419" y="1627745"/>
            <a:ext cx="6909574" cy="4391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53602" y="6127851"/>
            <a:ext cx="8229600" cy="217598"/>
          </a:xfrm>
        </p:spPr>
        <p:txBody>
          <a:bodyPr/>
          <a:lstStyle/>
          <a:p>
            <a:pPr marL="432" indent="0">
              <a:buNone/>
            </a:pPr>
            <a:r>
              <a:rPr lang="en-US" sz="1200" dirty="0"/>
              <a:t>(</a:t>
            </a:r>
            <a:r>
              <a:rPr lang="en-US" sz="1200" b="1" dirty="0"/>
              <a:t>Source:</a:t>
            </a:r>
            <a:r>
              <a:rPr lang="en-US" sz="1200" i="1" dirty="0"/>
              <a:t> </a:t>
            </a:r>
            <a:r>
              <a:rPr lang="en-US" sz="1200" dirty="0"/>
              <a:t>Microsoft Corporation)</a:t>
            </a:r>
          </a:p>
        </p:txBody>
      </p:sp>
    </p:spTree>
    <p:extLst>
      <p:ext uri="{BB962C8B-B14F-4D97-AF65-F5344CB8AC3E}">
        <p14:creationId xmlns:p14="http://schemas.microsoft.com/office/powerpoint/2010/main" val="585031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00197" cy="1097279"/>
          </a:xfrm>
        </p:spPr>
        <p:txBody>
          <a:bodyPr/>
          <a:lstStyle/>
          <a:p>
            <a:r>
              <a:rPr lang="en-US" sz="3400" dirty="0"/>
              <a:t>Figure 3-18(b): Graphical Diagrams That Depict Project Plans—Network Diagram</a:t>
            </a:r>
            <a:endParaRPr lang="en-IN" sz="3400" dirty="0"/>
          </a:p>
        </p:txBody>
      </p:sp>
      <p:pic>
        <p:nvPicPr>
          <p:cNvPr id="4" name="Picture 3" descr="A network diagram is shown in a Microsoft Project. Eight tasks are shown in rectangular shapes with arrows indicating their sequence. The detailed information for each individual task is as follows. Task ID 1. Requirements Collection. Start, Monday May 4, 2020. Finish, Friday June 5, 2020.  Duration, 5 weeks. Leads to tasks 2 and 3. Task ID 2. Screen Design. Start, Monday June 8, 2020. Finish, Friday July 17, 2020.  Duration, 6 weeks. Leads to task 4. Task ID 3. Report Design. Start, Monday June 8, 2020. Finish, Friday July 17, 2020.  Duration, 6 weeks. Leads to task 4. Task ID 4. Database Design. Start, Monday July 20, 2020. Finish, Friday July 31, 2020.  Duration, 2 weeks. Leads to tasks 5 and 6. Task ID 5. User Documentation. Start, Monday August 3, 2020. Finish, Wednesday September 9, 2020.  Duration, 5.5 weeks. Leads to task 8. Task ID 6. Programming. Start, Monday August 3, 2020. Finish, Friday September 4, 2020.  Duration, 5 weeks. Leads to task 7. Task ID 7. Testing. Start, Monday September 7, 2020. Finish, Friday September 25, 2020.  Duration, 3 weeks. Leads to task 8. Task ID 8. Installation. Start, Monday September 28, 2020. Finish, Friday October 2, 2020.  Duration, 1 week.">
            <a:extLst>
              <a:ext uri="{FF2B5EF4-FFF2-40B4-BE49-F238E27FC236}">
                <a16:creationId xmlns:a16="http://schemas.microsoft.com/office/drawing/2014/main" id="{7FB01A0C-7C92-4760-AA02-3AD5FFA4F3D1}"/>
              </a:ext>
            </a:extLst>
          </p:cNvPr>
          <p:cNvPicPr>
            <a:picLocks noChangeAspect="1"/>
          </p:cNvPicPr>
          <p:nvPr/>
        </p:nvPicPr>
        <p:blipFill>
          <a:blip r:embed="rId2"/>
          <a:stretch>
            <a:fillRect/>
          </a:stretch>
        </p:blipFill>
        <p:spPr>
          <a:xfrm>
            <a:off x="1112281" y="1627632"/>
            <a:ext cx="6912864" cy="4399765"/>
          </a:xfrm>
          <a:prstGeom prst="rect">
            <a:avLst/>
          </a:prstGeom>
        </p:spPr>
      </p:pic>
      <p:sp>
        <p:nvSpPr>
          <p:cNvPr id="3" name="Content Placeholder 2"/>
          <p:cNvSpPr>
            <a:spLocks noGrp="1"/>
          </p:cNvSpPr>
          <p:nvPr>
            <p:ph sz="quarter" idx="13"/>
          </p:nvPr>
        </p:nvSpPr>
        <p:spPr>
          <a:xfrm>
            <a:off x="553602" y="6127851"/>
            <a:ext cx="8229600" cy="217598"/>
          </a:xfrm>
        </p:spPr>
        <p:txBody>
          <a:bodyPr/>
          <a:lstStyle/>
          <a:p>
            <a:pPr marL="432" indent="0">
              <a:buNone/>
            </a:pPr>
            <a:r>
              <a:rPr lang="en-US" sz="1200" dirty="0"/>
              <a:t>(</a:t>
            </a:r>
            <a:r>
              <a:rPr lang="en-US" sz="1200" b="1" dirty="0"/>
              <a:t>Source:</a:t>
            </a:r>
            <a:r>
              <a:rPr lang="en-US" sz="1200" i="1" dirty="0"/>
              <a:t> </a:t>
            </a:r>
            <a:r>
              <a:rPr lang="en-US" sz="1200" dirty="0"/>
              <a:t>Microsoft Corporation)</a:t>
            </a:r>
          </a:p>
        </p:txBody>
      </p:sp>
    </p:spTree>
    <p:extLst>
      <p:ext uri="{BB962C8B-B14F-4D97-AF65-F5344CB8AC3E}">
        <p14:creationId xmlns:p14="http://schemas.microsoft.com/office/powerpoint/2010/main" val="435373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panose="020F0502020204030204" pitchFamily="34" charset="0"/>
              </a:rPr>
              <a:t>Introduction</a:t>
            </a:r>
            <a:endParaRPr lang="en-IN" dirty="0"/>
          </a:p>
        </p:txBody>
      </p:sp>
      <p:sp>
        <p:nvSpPr>
          <p:cNvPr id="3" name="Content Placeholder 2"/>
          <p:cNvSpPr>
            <a:spLocks noGrp="1"/>
          </p:cNvSpPr>
          <p:nvPr>
            <p:ph sz="quarter" idx="13"/>
          </p:nvPr>
        </p:nvSpPr>
        <p:spPr/>
        <p:txBody>
          <a:bodyPr/>
          <a:lstStyle/>
          <a:p>
            <a:r>
              <a:rPr lang="en-US" dirty="0"/>
              <a:t>Project management (P</a:t>
            </a:r>
            <a:r>
              <a:rPr lang="en-US" sz="100" dirty="0"/>
              <a:t> </a:t>
            </a:r>
            <a:r>
              <a:rPr lang="en-US" dirty="0"/>
              <a:t>M) is arguably the most important aspect of an information systems development project</a:t>
            </a:r>
          </a:p>
          <a:p>
            <a:r>
              <a:rPr lang="en-US" dirty="0"/>
              <a:t>Effective P</a:t>
            </a:r>
            <a:r>
              <a:rPr lang="en-US" sz="100" dirty="0"/>
              <a:t> </a:t>
            </a:r>
            <a:r>
              <a:rPr lang="en-US" dirty="0"/>
              <a:t>M helps to ensure that systems development projects:</a:t>
            </a:r>
          </a:p>
          <a:p>
            <a:pPr lvl="1"/>
            <a:r>
              <a:rPr lang="en-US" dirty="0"/>
              <a:t>Meet customer expectations</a:t>
            </a:r>
          </a:p>
          <a:p>
            <a:pPr lvl="1"/>
            <a:r>
              <a:rPr lang="en-US" dirty="0"/>
              <a:t>Are completed on time and within budget</a:t>
            </a:r>
          </a:p>
          <a:p>
            <a:r>
              <a:rPr lang="en-US" dirty="0"/>
              <a:t>Focus has changed to implementation of packaged software or E</a:t>
            </a:r>
            <a:r>
              <a:rPr lang="en-US" sz="100" dirty="0"/>
              <a:t> </a:t>
            </a:r>
            <a:r>
              <a:rPr lang="en-US" dirty="0"/>
              <a:t>R</a:t>
            </a:r>
            <a:r>
              <a:rPr lang="en-US" sz="100" dirty="0"/>
              <a:t> </a:t>
            </a:r>
            <a:r>
              <a:rPr lang="en-US" dirty="0"/>
              <a:t>P solutions</a:t>
            </a:r>
            <a:endParaRPr lang="en-IN" dirty="0"/>
          </a:p>
        </p:txBody>
      </p:sp>
    </p:spTree>
    <p:extLst>
      <p:ext uri="{BB962C8B-B14F-4D97-AF65-F5344CB8AC3E}">
        <p14:creationId xmlns:p14="http://schemas.microsoft.com/office/powerpoint/2010/main" val="1038507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Project Plans</a:t>
            </a:r>
            <a:endParaRPr lang="en-IN" dirty="0"/>
          </a:p>
        </p:txBody>
      </p:sp>
      <p:sp>
        <p:nvSpPr>
          <p:cNvPr id="3" name="Content Placeholder 2"/>
          <p:cNvSpPr>
            <a:spLocks noGrp="1"/>
          </p:cNvSpPr>
          <p:nvPr>
            <p:ph sz="quarter" idx="13"/>
          </p:nvPr>
        </p:nvSpPr>
        <p:spPr>
          <a:xfrm>
            <a:off x="457200" y="1556327"/>
            <a:ext cx="8229600" cy="832031"/>
          </a:xfrm>
        </p:spPr>
        <p:txBody>
          <a:bodyPr/>
          <a:lstStyle/>
          <a:p>
            <a:pPr marL="432" indent="0">
              <a:buNone/>
            </a:pPr>
            <a:r>
              <a:rPr lang="en-US" b="1" dirty="0"/>
              <a:t>3.2</a:t>
            </a:r>
            <a:r>
              <a:rPr lang="en-US" b="1" dirty="0">
                <a:solidFill>
                  <a:schemeClr val="accent1"/>
                </a:solidFill>
              </a:rPr>
              <a:t> </a:t>
            </a:r>
            <a:r>
              <a:rPr lang="en-US" dirty="0"/>
              <a:t>Describe how to represent and schedule project plans using Gantt charts and network diagrams</a:t>
            </a:r>
            <a:endParaRPr lang="en-IN" dirty="0"/>
          </a:p>
        </p:txBody>
      </p:sp>
      <p:sp>
        <p:nvSpPr>
          <p:cNvPr id="4" name="Content Placeholder 3"/>
          <p:cNvSpPr>
            <a:spLocks noGrp="1"/>
          </p:cNvSpPr>
          <p:nvPr>
            <p:ph sz="quarter" idx="14"/>
          </p:nvPr>
        </p:nvSpPr>
        <p:spPr>
          <a:xfrm>
            <a:off x="457200" y="2511190"/>
            <a:ext cx="8229600" cy="3712189"/>
          </a:xfrm>
        </p:spPr>
        <p:txBody>
          <a:bodyPr/>
          <a:lstStyle/>
          <a:p>
            <a:r>
              <a:rPr lang="en-US" b="1" dirty="0">
                <a:solidFill>
                  <a:schemeClr val="tx1"/>
                </a:solidFill>
              </a:rPr>
              <a:t>Resources</a:t>
            </a:r>
            <a:r>
              <a:rPr lang="en-US" dirty="0">
                <a:solidFill>
                  <a:schemeClr val="tx1"/>
                </a:solidFill>
              </a:rPr>
              <a:t> – any person, group of people, piece of equipment, or material used in accomplishing an activity</a:t>
            </a:r>
          </a:p>
          <a:p>
            <a:r>
              <a:rPr lang="en-US" b="1" dirty="0">
                <a:solidFill>
                  <a:schemeClr val="tx1"/>
                </a:solidFill>
              </a:rPr>
              <a:t>Critical path scheduling </a:t>
            </a:r>
            <a:r>
              <a:rPr lang="en-US" dirty="0">
                <a:solidFill>
                  <a:schemeClr val="tx1"/>
                </a:solidFill>
              </a:rPr>
              <a:t>– scheduling technique whose order and duration of a sequence of task activities directly affect the completion date of a project</a:t>
            </a:r>
          </a:p>
          <a:p>
            <a:r>
              <a:rPr lang="en-US" b="1" dirty="0">
                <a:solidFill>
                  <a:schemeClr val="tx1"/>
                </a:solidFill>
              </a:rPr>
              <a:t>P</a:t>
            </a:r>
            <a:r>
              <a:rPr lang="en-US" sz="100" b="1" dirty="0">
                <a:solidFill>
                  <a:schemeClr val="tx1"/>
                </a:solidFill>
              </a:rPr>
              <a:t> </a:t>
            </a:r>
            <a:r>
              <a:rPr lang="en-US" b="1" dirty="0">
                <a:solidFill>
                  <a:schemeClr val="tx1"/>
                </a:solidFill>
              </a:rPr>
              <a:t>E</a:t>
            </a:r>
            <a:r>
              <a:rPr lang="en-US" sz="100" b="1" dirty="0">
                <a:solidFill>
                  <a:schemeClr val="tx1"/>
                </a:solidFill>
              </a:rPr>
              <a:t> </a:t>
            </a:r>
            <a:r>
              <a:rPr lang="en-US" b="1" dirty="0">
                <a:solidFill>
                  <a:schemeClr val="tx1"/>
                </a:solidFill>
              </a:rPr>
              <a:t>R</a:t>
            </a:r>
            <a:r>
              <a:rPr lang="en-US" sz="100" b="1" dirty="0">
                <a:solidFill>
                  <a:schemeClr val="tx1"/>
                </a:solidFill>
              </a:rPr>
              <a:t> </a:t>
            </a:r>
            <a:r>
              <a:rPr lang="en-US" b="1" dirty="0">
                <a:solidFill>
                  <a:schemeClr val="tx1"/>
                </a:solidFill>
              </a:rPr>
              <a:t>T (Program Evaluation Review Technique)</a:t>
            </a:r>
            <a:r>
              <a:rPr lang="en-US" dirty="0">
                <a:solidFill>
                  <a:schemeClr val="tx1"/>
                </a:solidFill>
              </a:rPr>
              <a:t> – technique that uses optimistic, pessimistic, and realistic time estimates to calculate the expected time for a particular task</a:t>
            </a:r>
            <a:endParaRPr lang="en-IN" dirty="0">
              <a:solidFill>
                <a:schemeClr val="tx1"/>
              </a:solidFill>
            </a:endParaRPr>
          </a:p>
        </p:txBody>
      </p:sp>
    </p:spTree>
    <p:extLst>
      <p:ext uri="{BB962C8B-B14F-4D97-AF65-F5344CB8AC3E}">
        <p14:creationId xmlns:p14="http://schemas.microsoft.com/office/powerpoint/2010/main" val="905396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Task Duration</a:t>
            </a:r>
            <a:endParaRPr lang="en-IN" dirty="0"/>
          </a:p>
        </p:txBody>
      </p:sp>
      <p:sp>
        <p:nvSpPr>
          <p:cNvPr id="3" name="Content Placeholder 2"/>
          <p:cNvSpPr>
            <a:spLocks noGrp="1"/>
          </p:cNvSpPr>
          <p:nvPr>
            <p:ph sz="quarter" idx="13"/>
          </p:nvPr>
        </p:nvSpPr>
        <p:spPr>
          <a:xfrm>
            <a:off x="457200" y="1556327"/>
            <a:ext cx="8229600" cy="736497"/>
          </a:xfrm>
        </p:spPr>
        <p:txBody>
          <a:bodyPr/>
          <a:lstStyle/>
          <a:p>
            <a:pPr marL="432" indent="0">
              <a:buNone/>
            </a:pPr>
            <a:r>
              <a:rPr lang="en-US" b="1" dirty="0"/>
              <a:t>3.2</a:t>
            </a:r>
            <a:r>
              <a:rPr lang="en-US" b="1" dirty="0">
                <a:solidFill>
                  <a:schemeClr val="accent1"/>
                </a:solidFill>
              </a:rPr>
              <a:t> </a:t>
            </a:r>
            <a:r>
              <a:rPr lang="en-US" dirty="0"/>
              <a:t>Describe how to represent and schedule project plans using Gantt charts and network diagrams</a:t>
            </a:r>
            <a:endParaRPr lang="en-IN" dirty="0"/>
          </a:p>
        </p:txBody>
      </p:sp>
      <p:sp>
        <p:nvSpPr>
          <p:cNvPr id="4" name="Content Placeholder 3"/>
          <p:cNvSpPr>
            <a:spLocks noGrp="1"/>
          </p:cNvSpPr>
          <p:nvPr>
            <p:ph sz="quarter" idx="14"/>
          </p:nvPr>
        </p:nvSpPr>
        <p:spPr>
          <a:xfrm>
            <a:off x="457200" y="2442950"/>
            <a:ext cx="8229600" cy="1693621"/>
          </a:xfrm>
        </p:spPr>
        <p:txBody>
          <a:bodyPr/>
          <a:lstStyle/>
          <a:p>
            <a:r>
              <a:rPr lang="en-US" dirty="0"/>
              <a:t>The P</a:t>
            </a:r>
            <a:r>
              <a:rPr lang="en-US" sz="100" dirty="0"/>
              <a:t> </a:t>
            </a:r>
            <a:r>
              <a:rPr lang="en-US" dirty="0"/>
              <a:t>E</a:t>
            </a:r>
            <a:r>
              <a:rPr lang="en-US" sz="100" dirty="0"/>
              <a:t> </a:t>
            </a:r>
            <a:r>
              <a:rPr lang="en-US" dirty="0"/>
              <a:t>R</a:t>
            </a:r>
            <a:r>
              <a:rPr lang="en-US" sz="100" dirty="0"/>
              <a:t> </a:t>
            </a:r>
            <a:r>
              <a:rPr lang="en-US" dirty="0"/>
              <a:t>T technique uses optimistic (</a:t>
            </a:r>
            <a:r>
              <a:rPr lang="en-US" i="1" dirty="0"/>
              <a:t>o</a:t>
            </a:r>
            <a:r>
              <a:rPr lang="en-US" dirty="0"/>
              <a:t>), pessimistic (</a:t>
            </a:r>
            <a:r>
              <a:rPr lang="en-US" i="1" dirty="0"/>
              <a:t>p</a:t>
            </a:r>
            <a:r>
              <a:rPr lang="en-US" dirty="0"/>
              <a:t>), and realistic (</a:t>
            </a:r>
            <a:r>
              <a:rPr lang="en-US" i="1" dirty="0"/>
              <a:t>r</a:t>
            </a:r>
            <a:r>
              <a:rPr lang="en-US" dirty="0"/>
              <a:t>) time estimates to determine expected task duration.</a:t>
            </a:r>
          </a:p>
          <a:p>
            <a:r>
              <a:rPr lang="en-US" dirty="0"/>
              <a:t>Formula for Estimated Time:</a:t>
            </a:r>
            <a:endParaRPr lang="en-IN" dirty="0"/>
          </a:p>
        </p:txBody>
      </p:sp>
      <p:graphicFrame>
        <p:nvGraphicFramePr>
          <p:cNvPr id="5" name="Object 4" descr="E T = (o + 4 r + p) over 6"/>
          <p:cNvGraphicFramePr>
            <a:graphicFrameLocks noChangeAspect="1"/>
          </p:cNvGraphicFramePr>
          <p:nvPr>
            <p:extLst>
              <p:ext uri="{D42A27DB-BD31-4B8C-83A1-F6EECF244321}">
                <p14:modId xmlns:p14="http://schemas.microsoft.com/office/powerpoint/2010/main" val="2849244267"/>
              </p:ext>
            </p:extLst>
          </p:nvPr>
        </p:nvGraphicFramePr>
        <p:xfrm>
          <a:off x="3454490" y="4395508"/>
          <a:ext cx="2247900" cy="736600"/>
        </p:xfrm>
        <a:graphic>
          <a:graphicData uri="http://schemas.openxmlformats.org/presentationml/2006/ole">
            <mc:AlternateContent xmlns:mc="http://schemas.openxmlformats.org/markup-compatibility/2006">
              <mc:Choice xmlns:v="urn:schemas-microsoft-com:vml" Requires="v">
                <p:oleObj name="Equation" r:id="rId2" imgW="2247840" imgH="736560" progId="Equation.DSMT4">
                  <p:embed/>
                </p:oleObj>
              </mc:Choice>
              <mc:Fallback>
                <p:oleObj name="Equation" r:id="rId2" imgW="2247840" imgH="736560" progId="Equation.DSMT4">
                  <p:embed/>
                  <p:pic>
                    <p:nvPicPr>
                      <p:cNvPr id="5" name="Object 4" descr="E T = (o + 4 r + p) over 6"/>
                      <p:cNvPicPr/>
                      <p:nvPr/>
                    </p:nvPicPr>
                    <p:blipFill>
                      <a:blip r:embed="rId3"/>
                      <a:stretch>
                        <a:fillRect/>
                      </a:stretch>
                    </p:blipFill>
                    <p:spPr>
                      <a:xfrm>
                        <a:off x="3454490" y="4395508"/>
                        <a:ext cx="2247900" cy="736600"/>
                      </a:xfrm>
                      <a:prstGeom prst="rect">
                        <a:avLst/>
                      </a:prstGeom>
                    </p:spPr>
                  </p:pic>
                </p:oleObj>
              </mc:Fallback>
            </mc:AlternateContent>
          </a:graphicData>
        </a:graphic>
      </p:graphicFrame>
    </p:spTree>
    <p:extLst>
      <p:ext uri="{BB962C8B-B14F-4D97-AF65-F5344CB8AC3E}">
        <p14:creationId xmlns:p14="http://schemas.microsoft.com/office/powerpoint/2010/main" val="3432397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3-21: Estimated Time Calculations for the S</a:t>
            </a:r>
            <a:r>
              <a:rPr lang="en-US" sz="100" dirty="0"/>
              <a:t> </a:t>
            </a:r>
            <a:r>
              <a:rPr lang="en-US" sz="3400" dirty="0"/>
              <a:t>P</a:t>
            </a:r>
            <a:r>
              <a:rPr lang="en-US" sz="100" dirty="0"/>
              <a:t> </a:t>
            </a:r>
            <a:r>
              <a:rPr lang="en-US" sz="3400" dirty="0"/>
              <a:t>T</a:t>
            </a:r>
            <a:r>
              <a:rPr lang="en-US" sz="100" dirty="0"/>
              <a:t> </a:t>
            </a:r>
            <a:r>
              <a:rPr lang="en-US" sz="3400" dirty="0"/>
              <a:t>S Project</a:t>
            </a:r>
            <a:endParaRPr lang="en-IN" sz="3400" dirty="0"/>
          </a:p>
        </p:txBody>
      </p:sp>
      <p:pic>
        <p:nvPicPr>
          <p:cNvPr id="15362" name="Picture 2" descr="A table, titled, estimated time calculations for S P T S project activities. The table has 8 rows and 5 columns. The columns have the following headings from left to right. Activity, o, time estimate in weeks, r, time estimate in weeks, p, time estimate in weeks, left parenthesis, o plus 4 r plus p, right parenthesis divided by 6, expected time, E T. The row entries are as follows. Row 1. Activity, 1. Requirements collection. o, time estimate in weeks, 1. r, time estimate in weeks, 5. p, time estimate in weeks, 9. Left parenthesis, o plus 4 r plus p, right parenthesis divided by 6, expected time, E T, 5. Row 2. Activity, 2. Screen design. o, time estimate in weeks, 5. r, time estimate in weeks, 6. p, time estimate in weeks, 7. Left parenthesis, o plus 4 r plus p, right parenthesis divided by 6, expected time, E T, 6. Row 3. Activity, 3. Report design. o, time estimate in weeks, 3. r, time estimate in weeks, 6. p, time estimate in weeks, 9. Left parenthesis, o plus 4 r plus p, right parenthesis divided by 6, expected time, E T, 6. Row 4. Activity, 4. Database design. o, time estimate in weeks, 1. r, time estimate in weeks, 2. p, time estimate in weeks, 3. Left parenthesis, o plus 4 r plus p, right parenthesis divided by 6, expected time, E T, 2. Row 5. Activity, 5. User documentation. o, time estimate in weeks, 2. r, time estimate in weeks, 6. p, time estimate in weeks, 7. Left parenthesis, o plus 4 r plus p, right parenthesis divided by 6, expected time, E T, 5.5. Row 6. Activity, 6. Programming. o, time estimate in weeks, 4. r, time estimate in weeks, 5. p, time estimate in weeks, 6. Left parenthesis, o plus 4 r plus p, right parenthesis divided by 6, expected time, E T, 5. Row 7. Activity, 7. Testing. o, time estimate in weeks, 1. r, time estimate in weeks, 3. p, time estimate in weeks, 5. Left parenthesis, o plus 4 r plus p, right parenthesis divided by 6, expected time, E T, 3. Row 8. Activity, 8. Installation. o, time estimate in weeks, 1. r, time estimate in weeks, 1. p, time estimate in weeks, 1. Left parenthesis, o plus 4 r plus p, right parenthesis divided by 6, expected time, E T, 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65" y="1835854"/>
            <a:ext cx="8214083" cy="37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854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Path Scheduling</a:t>
            </a:r>
            <a:endParaRPr lang="en-IN" dirty="0"/>
          </a:p>
        </p:txBody>
      </p:sp>
      <p:sp>
        <p:nvSpPr>
          <p:cNvPr id="3" name="Content Placeholder 2"/>
          <p:cNvSpPr>
            <a:spLocks noGrp="1"/>
          </p:cNvSpPr>
          <p:nvPr>
            <p:ph sz="quarter" idx="13"/>
          </p:nvPr>
        </p:nvSpPr>
        <p:spPr>
          <a:xfrm>
            <a:off x="457200" y="1556327"/>
            <a:ext cx="8229600" cy="709201"/>
          </a:xfrm>
        </p:spPr>
        <p:txBody>
          <a:bodyPr/>
          <a:lstStyle/>
          <a:p>
            <a:pPr marL="432" indent="0">
              <a:buNone/>
            </a:pPr>
            <a:r>
              <a:rPr lang="en-US" b="1" dirty="0"/>
              <a:t>3.2</a:t>
            </a:r>
            <a:r>
              <a:rPr lang="en-US" b="1" dirty="0">
                <a:solidFill>
                  <a:schemeClr val="accent1"/>
                </a:solidFill>
              </a:rPr>
              <a:t> </a:t>
            </a:r>
            <a:r>
              <a:rPr lang="en-US" dirty="0"/>
              <a:t>Describe how to represent and schedule project plans using Gantt charts and network diagrams</a:t>
            </a:r>
            <a:endParaRPr lang="en-IN" dirty="0"/>
          </a:p>
        </p:txBody>
      </p:sp>
      <p:sp>
        <p:nvSpPr>
          <p:cNvPr id="4" name="Content Placeholder 3"/>
          <p:cNvSpPr>
            <a:spLocks noGrp="1"/>
          </p:cNvSpPr>
          <p:nvPr>
            <p:ph sz="quarter" idx="14"/>
          </p:nvPr>
        </p:nvSpPr>
        <p:spPr>
          <a:xfrm>
            <a:off x="457200" y="2470246"/>
            <a:ext cx="8229600" cy="2955830"/>
          </a:xfrm>
        </p:spPr>
        <p:txBody>
          <a:bodyPr/>
          <a:lstStyle/>
          <a:p>
            <a:r>
              <a:rPr lang="en-US" dirty="0">
                <a:solidFill>
                  <a:schemeClr val="tx1"/>
                </a:solidFill>
              </a:rPr>
              <a:t>A scheduling technique whose order and duration of a sequence of task activities directly affect the completion</a:t>
            </a:r>
          </a:p>
          <a:p>
            <a:r>
              <a:rPr lang="en-US" b="1" dirty="0">
                <a:solidFill>
                  <a:schemeClr val="tx1"/>
                </a:solidFill>
              </a:rPr>
              <a:t>Critical path </a:t>
            </a:r>
            <a:r>
              <a:rPr lang="en-US" dirty="0">
                <a:solidFill>
                  <a:schemeClr val="tx1"/>
                </a:solidFill>
              </a:rPr>
              <a:t>– shortest time in which a project can be completed</a:t>
            </a:r>
          </a:p>
          <a:p>
            <a:r>
              <a:rPr lang="en-US" b="1" dirty="0">
                <a:solidFill>
                  <a:schemeClr val="tx1"/>
                </a:solidFill>
              </a:rPr>
              <a:t>Slack time </a:t>
            </a:r>
            <a:r>
              <a:rPr lang="en-US" dirty="0">
                <a:solidFill>
                  <a:schemeClr val="tx1"/>
                </a:solidFill>
              </a:rPr>
              <a:t>– amount of time that an activity can be delayed without delaying the project</a:t>
            </a:r>
            <a:endParaRPr lang="en-IN" dirty="0">
              <a:solidFill>
                <a:schemeClr val="tx1"/>
              </a:solidFill>
            </a:endParaRPr>
          </a:p>
        </p:txBody>
      </p:sp>
    </p:spTree>
    <p:extLst>
      <p:ext uri="{BB962C8B-B14F-4D97-AF65-F5344CB8AC3E}">
        <p14:creationId xmlns:p14="http://schemas.microsoft.com/office/powerpoint/2010/main" val="1629023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11488" cy="1475406"/>
          </a:xfrm>
        </p:spPr>
        <p:txBody>
          <a:bodyPr/>
          <a:lstStyle/>
          <a:p>
            <a:r>
              <a:rPr lang="en-US" sz="3200" dirty="0"/>
              <a:t>Figure 3-23: Gantt Chart That Illustrates the Sequence and Duration of Each Activity of the S</a:t>
            </a:r>
            <a:r>
              <a:rPr lang="en-US" sz="100" dirty="0"/>
              <a:t> </a:t>
            </a:r>
            <a:r>
              <a:rPr lang="en-US" sz="3200" dirty="0"/>
              <a:t>P</a:t>
            </a:r>
            <a:r>
              <a:rPr lang="en-US" sz="100" dirty="0"/>
              <a:t> </a:t>
            </a:r>
            <a:r>
              <a:rPr lang="en-US" sz="3200" dirty="0"/>
              <a:t>T</a:t>
            </a:r>
            <a:r>
              <a:rPr lang="en-US" sz="100" dirty="0"/>
              <a:t> </a:t>
            </a:r>
            <a:r>
              <a:rPr lang="en-US" sz="3200" dirty="0"/>
              <a:t>S Project</a:t>
            </a:r>
            <a:endParaRPr lang="en-IN" sz="3200" dirty="0"/>
          </a:p>
        </p:txBody>
      </p:sp>
      <p:pic>
        <p:nvPicPr>
          <p:cNvPr id="17410" name="Picture 2" descr="A Gantt chart shows sequence and duration for the following S P T S project activities.  Task 1. Requirements Collection, duration 5 weeks, start date Monday May 4, 2020, end date Friday June 5, 2020.  Task 2. Screen Design, duration 6 weeks, start date Monday June 8, 2020, end date Friday July 17, 2020, predecessors 1.  Task 3. Report Design, duration 6 weeks, start date Monday June 8, 2020, end date Friday July 17, 2020, predecessors 1. Task 4. Database Design, duration 2 weeks, start date Monday July 20, 2020, end date Friday July 31, 2020, predecessors 2, 3. Task 5. User Documentation, duration 5.5 weeks, start date Monday August 3, 2020, end date Wednesday September 9, 2020, predecessors 4. Task 6. Programming, duration 5 weeks, start date Monday August 3, 2020, end date Wednesday September 4, 2020, predecessors 4. Task 7. Testing, duration 3 weeks, start date Monday September 7, 2020, end date Friday September 25, 2020, predecessors 6. Task 8. Installation, duration 1 week, start date Monday September 28, 2020, end date Friday October 2, 2020, predecessors 7,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103" y="2048946"/>
            <a:ext cx="6165794" cy="392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39088" y="6127851"/>
            <a:ext cx="8229600" cy="203950"/>
          </a:xfrm>
        </p:spPr>
        <p:txBody>
          <a:bodyPr/>
          <a:lstStyle/>
          <a:p>
            <a:pPr marL="432" indent="0">
              <a:buNone/>
            </a:pPr>
            <a:r>
              <a:rPr lang="en-US" sz="1200" dirty="0"/>
              <a:t>(</a:t>
            </a:r>
            <a:r>
              <a:rPr lang="en-US" sz="1200" b="1" dirty="0"/>
              <a:t>Source:</a:t>
            </a:r>
            <a:r>
              <a:rPr lang="en-US" sz="1200" i="1" dirty="0"/>
              <a:t> </a:t>
            </a:r>
            <a:r>
              <a:rPr lang="en-US" sz="1200" dirty="0"/>
              <a:t>Microsoft Corporation)</a:t>
            </a:r>
          </a:p>
        </p:txBody>
      </p:sp>
    </p:spTree>
    <p:extLst>
      <p:ext uri="{BB962C8B-B14F-4D97-AF65-F5344CB8AC3E}">
        <p14:creationId xmlns:p14="http://schemas.microsoft.com/office/powerpoint/2010/main" val="1036571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241"/>
            <a:ext cx="8229600" cy="1517895"/>
          </a:xfrm>
        </p:spPr>
        <p:txBody>
          <a:bodyPr/>
          <a:lstStyle/>
          <a:p>
            <a:r>
              <a:rPr lang="en-US" sz="3200" dirty="0"/>
              <a:t>Figure 3-24: A Network Diagram That Illustrates the Activities (Circles) and the Sequence (Arrows) of Those Activities</a:t>
            </a:r>
            <a:endParaRPr lang="en-IN" sz="3200" dirty="0"/>
          </a:p>
        </p:txBody>
      </p:sp>
      <p:pic>
        <p:nvPicPr>
          <p:cNvPr id="18435" name="Picture 3" descr="Project activities for the network diagram have the following activity sequence. Activity 1. Requirements Collection. Leads to activities 2 and 3. Activity 2. Screen Design. Leads to activity 4. Activity 3. Report Design. Leads to activity 4. Activity 4. Database Design. Leads to activities 5 and 6. Activity 5. User Documentation. Leads to activity 8. Activity 6. Programming. Leads to activity 7. Activity 7. Testing. Leads to activity 8. Activity 8. Installati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97" y="2210568"/>
            <a:ext cx="82296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454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the Critical Path</a:t>
            </a:r>
            <a:endParaRPr lang="en-IN" dirty="0"/>
          </a:p>
        </p:txBody>
      </p:sp>
      <p:sp>
        <p:nvSpPr>
          <p:cNvPr id="3" name="Content Placeholder 2"/>
          <p:cNvSpPr>
            <a:spLocks noGrp="1"/>
          </p:cNvSpPr>
          <p:nvPr>
            <p:ph sz="quarter" idx="13"/>
          </p:nvPr>
        </p:nvSpPr>
        <p:spPr>
          <a:xfrm>
            <a:off x="457200" y="1556327"/>
            <a:ext cx="8229600" cy="709201"/>
          </a:xfrm>
        </p:spPr>
        <p:txBody>
          <a:bodyPr/>
          <a:lstStyle/>
          <a:p>
            <a:pPr marL="432" indent="0">
              <a:buNone/>
            </a:pPr>
            <a:r>
              <a:rPr lang="en-US" b="1" dirty="0">
                <a:solidFill>
                  <a:schemeClr val="tx1"/>
                </a:solidFill>
              </a:rPr>
              <a:t>3.2 </a:t>
            </a:r>
            <a:r>
              <a:rPr lang="en-US" dirty="0">
                <a:solidFill>
                  <a:schemeClr val="tx1"/>
                </a:solidFill>
              </a:rPr>
              <a:t>Describe how to represent and schedule project plans using Gantt charts and network diagrams</a:t>
            </a:r>
            <a:endParaRPr lang="en-IN" dirty="0">
              <a:solidFill>
                <a:schemeClr val="tx1"/>
              </a:solidFill>
            </a:endParaRPr>
          </a:p>
        </p:txBody>
      </p:sp>
      <p:sp>
        <p:nvSpPr>
          <p:cNvPr id="4" name="Content Placeholder 3"/>
          <p:cNvSpPr>
            <a:spLocks noGrp="1"/>
          </p:cNvSpPr>
          <p:nvPr>
            <p:ph sz="quarter" idx="14"/>
          </p:nvPr>
        </p:nvSpPr>
        <p:spPr>
          <a:xfrm>
            <a:off x="457199" y="2470246"/>
            <a:ext cx="8583283" cy="3835020"/>
          </a:xfrm>
        </p:spPr>
        <p:txBody>
          <a:bodyPr/>
          <a:lstStyle/>
          <a:p>
            <a:r>
              <a:rPr lang="en-US" dirty="0"/>
              <a:t>Calculate the earliest possible completion time for each activity by summing the activity times in the longest path to the activity giving the expected project time</a:t>
            </a:r>
          </a:p>
          <a:p>
            <a:r>
              <a:rPr lang="en-US" dirty="0"/>
              <a:t>Calculate the latest possible completion time for each activity by subtracting the activity times in the path following the activity from the total expected time giving the slack time for activities</a:t>
            </a:r>
          </a:p>
          <a:p>
            <a:r>
              <a:rPr lang="en-US" dirty="0"/>
              <a:t>Critical path contains no activities with slack time</a:t>
            </a:r>
          </a:p>
        </p:txBody>
      </p:sp>
    </p:spTree>
    <p:extLst>
      <p:ext uri="{BB962C8B-B14F-4D97-AF65-F5344CB8AC3E}">
        <p14:creationId xmlns:p14="http://schemas.microsoft.com/office/powerpoint/2010/main" val="2898313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47964" cy="1900032"/>
          </a:xfrm>
        </p:spPr>
        <p:txBody>
          <a:bodyPr/>
          <a:lstStyle/>
          <a:p>
            <a:r>
              <a:rPr lang="en-US" sz="3000" dirty="0"/>
              <a:t>Figure 3-25: A Network Diagram for the S</a:t>
            </a:r>
            <a:r>
              <a:rPr lang="en-US" sz="100" dirty="0"/>
              <a:t> </a:t>
            </a:r>
            <a:r>
              <a:rPr lang="en-US" sz="3000" dirty="0"/>
              <a:t>P</a:t>
            </a:r>
            <a:r>
              <a:rPr lang="en-US" sz="100" dirty="0"/>
              <a:t> </a:t>
            </a:r>
            <a:r>
              <a:rPr lang="en-US" sz="3000" dirty="0"/>
              <a:t>T</a:t>
            </a:r>
            <a:r>
              <a:rPr lang="en-US" sz="100" dirty="0"/>
              <a:t> </a:t>
            </a:r>
            <a:r>
              <a:rPr lang="en-US" sz="3000" dirty="0"/>
              <a:t>S Project Showing Estimated Times for Each Activity and the Earliest and Latest Expected Completion Time for Each Activity</a:t>
            </a:r>
            <a:endParaRPr lang="en-IN" sz="3000" dirty="0"/>
          </a:p>
        </p:txBody>
      </p:sp>
      <p:pic>
        <p:nvPicPr>
          <p:cNvPr id="19458" name="Picture 2" descr="S P T S project activities shown on the network diagram indicate estimated times, earliest completion times, and latest expected completion times. Activity 1. T sub E = 5, T sub L = 5, E T = 5. Leads to activities 2 and 3 via critical paths. Activity 2. T sub E = 11, T sub L = 11, E T = 6. Leads to activity 4 via critical path. Activity 3. T sub E = 11, T sub L = 11, E T = 6. Leads to activity 4 via critical path. Activity 4. T sub E = 13, T sub L = 13, E T = 2. Leads to activity 5 via noncritical path and to activity 6 via critical path. Activity 5. T sub E = 18.5, T sub L = 21, E T = 5.5. Leads to activity 8 via noncritical path. Activity 6. T sub E = 18, T sub L = 18, E T = 5. Leads to activity 7 via critical path. Activity 7. T sub E = 21, T sub L = 21, E T = 3. Leads to activity 8 via critical path. Activity 8. T sub E = 22, T sub L = 22, E T = 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941" y="2650221"/>
            <a:ext cx="8148119" cy="3453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325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59254" cy="1475406"/>
          </a:xfrm>
        </p:spPr>
        <p:txBody>
          <a:bodyPr/>
          <a:lstStyle/>
          <a:p>
            <a:r>
              <a:rPr lang="en-US" sz="3000" dirty="0"/>
              <a:t>Figure 3-26: Activity Slack Time Calculations for the S</a:t>
            </a:r>
            <a:r>
              <a:rPr lang="en-US" sz="100" dirty="0"/>
              <a:t> </a:t>
            </a:r>
            <a:r>
              <a:rPr lang="en-US" sz="3000" dirty="0"/>
              <a:t>P</a:t>
            </a:r>
            <a:r>
              <a:rPr lang="en-US" sz="100" dirty="0"/>
              <a:t> </a:t>
            </a:r>
            <a:r>
              <a:rPr lang="en-US" sz="3000" dirty="0"/>
              <a:t>T</a:t>
            </a:r>
            <a:r>
              <a:rPr lang="en-US" sz="100" dirty="0"/>
              <a:t> </a:t>
            </a:r>
            <a:r>
              <a:rPr lang="en-US" sz="3000" dirty="0"/>
              <a:t>S Project; All Activities Except Number 5 Are on the Critical Path</a:t>
            </a:r>
            <a:endParaRPr lang="en-IN" sz="3000" dirty="0"/>
          </a:p>
        </p:txBody>
      </p:sp>
      <p:pic>
        <p:nvPicPr>
          <p:cNvPr id="3" name="Picture 2" descr="A table, titled, S P T S project activity slack time calculations. The table has 8 rows and 5 columns. The columns have the following headings from left to right. Activity, T sub E, T sub L, slack, T sub E minus T sub L, on critical path. The row entries are as follows. Row 1. Activity, 1. T sub E, 5. T sub L, 5. Slack, T sub E minus T sub L, 0. On critical path, check. Row 2. Activity, 2. T sub E, 11. T sub L, 11. Slack, T sub E minus T sub L, 0. On critical path, check. Row 3. Activity, 3. T sub E, 11. T sub L, 11. Slack, T sub E minus T sub L, 0. On critical path, check. Row 4. Activity, 4. T sub E, 13. T sub L, 13. Slack, T sub E minus T sub L, 0. On critical path, check. Row 5. Activity, 5. T sub E, 18.5. T sub L, 21. Slack, T sub E minus T sub L, 2.5. On critical path, blank. Row 6. Activity, 6. T sub E, 18. T sub L, 18. Slack, T sub E minus T sub L, 0. On critical path, check. Row 7. Activity, 7. T sub E, 21. T sub L, 21. Slack, T sub E minus T sub L, 0. On critical path, check. Row 8. Activity, 8. T sub E, 22. T sub L, 22. Slack, T sub E minus T sub L, 0, on critical path, chec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66" y="2080608"/>
            <a:ext cx="8324188" cy="2899980"/>
          </a:xfrm>
          <a:prstGeom prst="rect">
            <a:avLst/>
          </a:prstGeom>
        </p:spPr>
      </p:pic>
    </p:spTree>
    <p:extLst>
      <p:ext uri="{BB962C8B-B14F-4D97-AF65-F5344CB8AC3E}">
        <p14:creationId xmlns:p14="http://schemas.microsoft.com/office/powerpoint/2010/main" val="3077041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Project Management Software</a:t>
            </a:r>
            <a:endParaRPr lang="en-IN" dirty="0"/>
          </a:p>
        </p:txBody>
      </p:sp>
      <p:sp>
        <p:nvSpPr>
          <p:cNvPr id="3" name="Content Placeholder 2"/>
          <p:cNvSpPr>
            <a:spLocks noGrp="1"/>
          </p:cNvSpPr>
          <p:nvPr>
            <p:ph sz="quarter" idx="13"/>
          </p:nvPr>
        </p:nvSpPr>
        <p:spPr>
          <a:xfrm>
            <a:off x="457200" y="1556327"/>
            <a:ext cx="8229600" cy="1144011"/>
          </a:xfrm>
        </p:spPr>
        <p:txBody>
          <a:bodyPr/>
          <a:lstStyle/>
          <a:p>
            <a:pPr marL="432" indent="0">
              <a:buNone/>
            </a:pPr>
            <a:r>
              <a:rPr lang="en-US" b="1" dirty="0"/>
              <a:t>3.3</a:t>
            </a:r>
            <a:r>
              <a:rPr lang="en-US" dirty="0"/>
              <a:t> Explain how commercial project management software packages can be used to assist in representing and managing project schedules</a:t>
            </a:r>
            <a:endParaRPr lang="en-IN" dirty="0"/>
          </a:p>
        </p:txBody>
      </p:sp>
      <p:sp>
        <p:nvSpPr>
          <p:cNvPr id="4" name="Content Placeholder 3"/>
          <p:cNvSpPr>
            <a:spLocks noGrp="1"/>
          </p:cNvSpPr>
          <p:nvPr>
            <p:ph sz="quarter" idx="14"/>
          </p:nvPr>
        </p:nvSpPr>
        <p:spPr>
          <a:xfrm>
            <a:off x="457200" y="2866030"/>
            <a:ext cx="8229600" cy="3179928"/>
          </a:xfrm>
        </p:spPr>
        <p:txBody>
          <a:bodyPr/>
          <a:lstStyle/>
          <a:p>
            <a:r>
              <a:rPr lang="en-US" dirty="0"/>
              <a:t>Many powerful software tools exist for assisting with project management</a:t>
            </a:r>
          </a:p>
          <a:p>
            <a:r>
              <a:rPr lang="en-US" dirty="0"/>
              <a:t>Microsoft Project is an example that can be used to:</a:t>
            </a:r>
          </a:p>
          <a:p>
            <a:pPr lvl="1"/>
            <a:r>
              <a:rPr lang="en-US" dirty="0"/>
              <a:t>Establish a project starting or ending date</a:t>
            </a:r>
          </a:p>
          <a:p>
            <a:pPr lvl="1"/>
            <a:r>
              <a:rPr lang="en-US" dirty="0"/>
              <a:t>Enter tasks and assign task relationships</a:t>
            </a:r>
          </a:p>
          <a:p>
            <a:pPr lvl="1"/>
            <a:r>
              <a:rPr lang="en-US" dirty="0"/>
              <a:t>Select a scheduling method to review project reports</a:t>
            </a:r>
            <a:endParaRPr lang="en-IN" dirty="0"/>
          </a:p>
        </p:txBody>
      </p:sp>
    </p:spTree>
    <p:extLst>
      <p:ext uri="{BB962C8B-B14F-4D97-AF65-F5344CB8AC3E}">
        <p14:creationId xmlns:p14="http://schemas.microsoft.com/office/powerpoint/2010/main" val="3559938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Pine Valley Application Project</a:t>
            </a:r>
            <a:endParaRPr lang="en-IN" dirty="0"/>
          </a:p>
        </p:txBody>
      </p:sp>
      <p:sp>
        <p:nvSpPr>
          <p:cNvPr id="3" name="Content Placeholder 2"/>
          <p:cNvSpPr>
            <a:spLocks noGrp="1"/>
          </p:cNvSpPr>
          <p:nvPr>
            <p:ph sz="quarter" idx="13"/>
          </p:nvPr>
        </p:nvSpPr>
        <p:spPr>
          <a:xfrm>
            <a:off x="457199" y="1556328"/>
            <a:ext cx="8340811" cy="902668"/>
          </a:xfrm>
        </p:spPr>
        <p:txBody>
          <a:bodyPr/>
          <a:lstStyle/>
          <a:p>
            <a:pPr marL="432" indent="0">
              <a:buNone/>
            </a:pPr>
            <a:r>
              <a:rPr lang="en-US" sz="2000" b="1" dirty="0"/>
              <a:t>3.1</a:t>
            </a:r>
            <a:r>
              <a:rPr lang="en-US" sz="2000" dirty="0"/>
              <a:t> Explain the process of managing an information systems project, including project initiation, project planning, project execution, and project closedown</a:t>
            </a:r>
          </a:p>
        </p:txBody>
      </p:sp>
      <p:sp>
        <p:nvSpPr>
          <p:cNvPr id="4" name="Content Placeholder 3"/>
          <p:cNvSpPr>
            <a:spLocks noGrp="1"/>
          </p:cNvSpPr>
          <p:nvPr>
            <p:ph sz="quarter" idx="14"/>
          </p:nvPr>
        </p:nvSpPr>
        <p:spPr>
          <a:xfrm>
            <a:off x="457200" y="2680711"/>
            <a:ext cx="8229600" cy="3566229"/>
          </a:xfrm>
        </p:spPr>
        <p:txBody>
          <a:bodyPr/>
          <a:lstStyle/>
          <a:p>
            <a:r>
              <a:rPr lang="en-US" sz="2000" dirty="0"/>
              <a:t>Manufactures high-quality wood furniture to retail stores in the U.S.</a:t>
            </a:r>
          </a:p>
          <a:p>
            <a:r>
              <a:rPr lang="en-US" sz="2000" dirty="0"/>
              <a:t>Pine Valley (P</a:t>
            </a:r>
            <a:r>
              <a:rPr lang="en-US" sz="100" dirty="0"/>
              <a:t> </a:t>
            </a:r>
            <a:r>
              <a:rPr lang="en-US" sz="2000" dirty="0"/>
              <a:t>V) was organized into the following functional areas in 2000:</a:t>
            </a:r>
          </a:p>
          <a:p>
            <a:pPr lvl="1"/>
            <a:r>
              <a:rPr lang="en-US" sz="2000" dirty="0"/>
              <a:t>Manufacturing (fabrication, assembling, finishing)</a:t>
            </a:r>
          </a:p>
          <a:p>
            <a:pPr lvl="1"/>
            <a:r>
              <a:rPr lang="en-US" sz="2000" dirty="0"/>
              <a:t>Sales</a:t>
            </a:r>
          </a:p>
          <a:p>
            <a:pPr lvl="1"/>
            <a:r>
              <a:rPr lang="en-US" sz="2000" dirty="0"/>
              <a:t>Orders</a:t>
            </a:r>
          </a:p>
          <a:p>
            <a:pPr lvl="1"/>
            <a:r>
              <a:rPr lang="en-US" sz="2000" dirty="0"/>
              <a:t>Accounting</a:t>
            </a:r>
          </a:p>
          <a:p>
            <a:pPr lvl="1"/>
            <a:r>
              <a:rPr lang="en-US" sz="2000" dirty="0"/>
              <a:t>Purchasing</a:t>
            </a:r>
          </a:p>
          <a:p>
            <a:r>
              <a:rPr lang="en-US" sz="2000" dirty="0"/>
              <a:t>Pine Valley later used 3 distinct systems as shown on the next slide</a:t>
            </a:r>
            <a:endParaRPr lang="en-IN" sz="2000" dirty="0"/>
          </a:p>
        </p:txBody>
      </p:sp>
    </p:spTree>
    <p:extLst>
      <p:ext uri="{BB962C8B-B14F-4D97-AF65-F5344CB8AC3E}">
        <p14:creationId xmlns:p14="http://schemas.microsoft.com/office/powerpoint/2010/main" val="514013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3-27: Establishing a Project Starting Date in Microsoft Project</a:t>
            </a:r>
            <a:endParaRPr lang="en-IN" sz="3400" dirty="0"/>
          </a:p>
        </p:txBody>
      </p:sp>
      <p:pic>
        <p:nvPicPr>
          <p:cNvPr id="21506" name="Picture 2" descr="A screenshot illustrates Gantt chart for P V F Purchasing Fulfillment System in a Microsoft Project with a configuration window for establishing projects starting or ending date. The configuration window title is Project Information for Purchasing Fulfillment System 2020. The cursor is positioned on the Start Date field with the following date entered. Monday, November 2, 2020. Current Date field is set to Monday October 5, 2020. Finish Date field is greyed out and is set to Tuesday, January 12, 2021. Status Date field is set to Tuesday, March 20, 2018. Schedule from field is set to Project Start Date. Calendar field is set to Standard. Priority is set to 500. The following message is displayed on this configuration window. All tasks begin as soon as possible. The Department field in Enterprise Custom Fields is shown blank. The configuration window has the following pushbuttons. Help and Statistics buttons are at the bottom left. OK and Cancel buttons are at the bottom right. The first column of the Gantt chart is visible with the following 12 task names. 1. Start analysis phase. 2. Overview of purchasing. 3. Develop physical D F Dees. 4. Develop logical D F Dees.  5. Develop E R diagrams. 6. Integration and problem ID. 7. Interviews 8. J A D session. 9. Develop alternative directions. 10. Selection and justification. 11. Prepare for review meeting. 12. Review meet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796" y="1582082"/>
            <a:ext cx="6923524" cy="442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53602" y="6127844"/>
            <a:ext cx="8229600" cy="259308"/>
          </a:xfrm>
        </p:spPr>
        <p:txBody>
          <a:bodyPr/>
          <a:lstStyle/>
          <a:p>
            <a:pPr marL="432" indent="0">
              <a:buNone/>
            </a:pPr>
            <a:r>
              <a:rPr lang="en-US" sz="1200" dirty="0"/>
              <a:t>(</a:t>
            </a:r>
            <a:r>
              <a:rPr lang="en-US" sz="1200" b="1" dirty="0"/>
              <a:t>Source:</a:t>
            </a:r>
            <a:r>
              <a:rPr lang="en-US" sz="1200" i="1" dirty="0"/>
              <a:t> </a:t>
            </a:r>
            <a:r>
              <a:rPr lang="en-US" sz="1200" dirty="0"/>
              <a:t>Microsoft Corporation)</a:t>
            </a:r>
          </a:p>
        </p:txBody>
      </p:sp>
    </p:spTree>
    <p:extLst>
      <p:ext uri="{BB962C8B-B14F-4D97-AF65-F5344CB8AC3E}">
        <p14:creationId xmlns:p14="http://schemas.microsoft.com/office/powerpoint/2010/main" val="165485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00197" cy="1097279"/>
          </a:xfrm>
        </p:spPr>
        <p:txBody>
          <a:bodyPr/>
          <a:lstStyle/>
          <a:p>
            <a:r>
              <a:rPr lang="en-US" sz="3200" dirty="0"/>
              <a:t>Figure 3-28: Entering Tasks and Assigning Task Relationships in Microsoft Project</a:t>
            </a:r>
            <a:endParaRPr lang="en-IN" sz="3200" dirty="0"/>
          </a:p>
        </p:txBody>
      </p:sp>
      <p:pic>
        <p:nvPicPr>
          <p:cNvPr id="22530" name="Picture 2" descr="A screenshot illustrates Gantt chart for P V F Purchasing Fulfillment System in a Microsoft Project showing sequence and duration of project activities. Task 1. Start Analysis Phase, duration 52 days, start date Monday November 2, 2020, end date Tuesday January 12, 2021. Task 2. Overview of Purchasing, duration 5 days, start date Monday November 2, 2020, end date Friday November 6, 2020. Task 3. Develop Physical D F Dees, duration 12 days, start date Monday November 9, 2020, end date Tuesday November 24, 2020. Predecessors 2. Task 4. Develop Logical D F Dees, duration 11 days, start date Monday November 23, 2020, end date Monday, December 7, 2020. Predecessors 3 F S minus 2 days. Task 5. Develop E R Diagrams, duration 7 days, start date Friday November 27, 2020, end date Monday, December 7, 2020. Predecessors 4 F S minus 7 days. Task 6. Integration and Problem ID, duration 5 days, start date Monday December 7, 2020, end date Friday, December 11, 2020. Predecessors 5 F S minus 1 day. Task 7. Interviews, duration 6 days, start date Monday December 14, 2020, end date Monday, December 21, 2020. Predecessors 6 days. Task 8. J A D Session, duration 2 days, start date Wednesday December 16, 2020, end date Thursday, December 17, 2020. Predecessors 6 F S plus 2 days. Task 9. Develop Alternative Directions, duration 6 days, start date Tuesday December 22, 2020, end date Tuesday, December 29, 2020. Predecessors 7, 8. Task 10. Selection and Justification, duration 5 days, start date Wednesday December 30 2020, end date Tuesday, January 5, 2021. Predecessors 9. Task 11. Prepare for Review Meeting, duration 4 days, start date Wednesday January 6, 2021, end date Monday January 11, 2021. Predecessors 10. Task 12. Review Meeting, duration 0 days, start date Tuesday January 12, 2021, end date Tuesday, January 12, 2021. Predecessors 11 F S plus 1 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581912"/>
            <a:ext cx="6932140" cy="442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53601" y="6127843"/>
            <a:ext cx="8229600" cy="202418"/>
          </a:xfrm>
        </p:spPr>
        <p:txBody>
          <a:bodyPr/>
          <a:lstStyle/>
          <a:p>
            <a:pPr marL="432" indent="0">
              <a:buNone/>
            </a:pPr>
            <a:r>
              <a:rPr lang="en-US" sz="1200" dirty="0"/>
              <a:t>(</a:t>
            </a:r>
            <a:r>
              <a:rPr lang="en-US" sz="1200" b="1" dirty="0"/>
              <a:t>Source:</a:t>
            </a:r>
            <a:r>
              <a:rPr lang="en-US" sz="1200" i="1" dirty="0"/>
              <a:t> </a:t>
            </a:r>
            <a:r>
              <a:rPr lang="en-US" sz="1200" dirty="0"/>
              <a:t>Microsoft Corporation)</a:t>
            </a:r>
          </a:p>
        </p:txBody>
      </p:sp>
    </p:spTree>
    <p:extLst>
      <p:ext uri="{BB962C8B-B14F-4D97-AF65-F5344CB8AC3E}">
        <p14:creationId xmlns:p14="http://schemas.microsoft.com/office/powerpoint/2010/main" val="3972407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95732" cy="1097279"/>
          </a:xfrm>
        </p:spPr>
        <p:txBody>
          <a:bodyPr/>
          <a:lstStyle/>
          <a:p>
            <a:r>
              <a:rPr lang="en-US" sz="3200" dirty="0"/>
              <a:t>Figure 3-29: Viewing Project Information as a Network Diagram in Microsoft Project</a:t>
            </a:r>
            <a:endParaRPr lang="en-IN" sz="3200" dirty="0"/>
          </a:p>
        </p:txBody>
      </p:sp>
      <p:pic>
        <p:nvPicPr>
          <p:cNvPr id="23554" name="Picture 2" descr="A screenshot illustrates a network diagram for P V F Purchasing Fulfillment System open in a Microsoft Project.  11 tasks are shown in rectangular shapes with arrows indicating their sequence. The detailed information for each individual task is as follows. Task ID 2. Overview of Purchasing. Start, November 2, 2020. Finish, November 6, 2020.  Duration, 5 days. Leads to task 3 via a critical path. Task ID 3. Develop Physical D F Dees. Start, November 9, 2020. Finish, November 24, 2020.  Duration, 12 days. Leads to task 4 via a critical path. Task ID 4. Develop Logical D F Dees. Start, November 23, 2020. Finish, December 7, 2020.  Duration, 11 days. Leads to task 5 via a critical path. Task ID 5. Develop E R Diagrams. Start, November 27, 2020. Finish, December 7, 2020.  Duration, 7 days. Leads to task 6 via a critical path. Task ID 6. Integration and Problem ID. Start, December 7, 2020. Finish, December 11, 2020.  Duration, 5 days. Leads to task 7 via a critical path and to task 8 via noncritical path. Task ID 7. Interviews. Start, December 14, 2020. Finish, December 21, 2020.  Duration, 6 days. Leads to task 9 via a critical path. Task ID 8. J A D Session. Start, December 16, 2020. Finish, December 17, 2020.  Duration, 2 days. Leads to task 9 via noncritical path. Task ID 9. Develop Alternative Directions. Start, December 22, 2020. Finish, December 29, 2020.  Duration, 6 days. Leads to task 10 via a critical path. Task ID 10. Selection and Justification. Start, December 30, 2020. Finish, January 5, 2020.  Duration, 5 days. Leads to task 11 via a critical path. Task ID 11. Prepare for Review Meeting. Start, January 5, 2021. Finish, January 11, 2020.  Duration, 4 days. Leads to task 12 via a critical path. Task ID 12. Review Meeting. Milestone Date is January 12, 20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581912"/>
            <a:ext cx="6922008" cy="366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53602" y="6127853"/>
            <a:ext cx="8229600" cy="204710"/>
          </a:xfrm>
        </p:spPr>
        <p:txBody>
          <a:bodyPr/>
          <a:lstStyle/>
          <a:p>
            <a:pPr marL="432" indent="0">
              <a:buNone/>
            </a:pPr>
            <a:r>
              <a:rPr lang="en-US" sz="1200" dirty="0"/>
              <a:t>(</a:t>
            </a:r>
            <a:r>
              <a:rPr lang="en-US" sz="1200" b="1" dirty="0"/>
              <a:t>Source:</a:t>
            </a:r>
            <a:r>
              <a:rPr lang="en-US" sz="1200" i="1" dirty="0"/>
              <a:t> </a:t>
            </a:r>
            <a:r>
              <a:rPr lang="en-US" sz="1200" dirty="0"/>
              <a:t>Microsoft Corporation)</a:t>
            </a:r>
            <a:endParaRPr lang="en-IN" sz="1200" dirty="0"/>
          </a:p>
        </p:txBody>
      </p:sp>
    </p:spTree>
    <p:extLst>
      <p:ext uri="{BB962C8B-B14F-4D97-AF65-F5344CB8AC3E}">
        <p14:creationId xmlns:p14="http://schemas.microsoft.com/office/powerpoint/2010/main" val="2933414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558838"/>
          </a:xfrm>
        </p:spPr>
        <p:txBody>
          <a:bodyPr/>
          <a:lstStyle/>
          <a:p>
            <a:r>
              <a:rPr lang="en-US" sz="3200" dirty="0"/>
              <a:t>Figure 3-30: Gantt Chart Showing Progress of Activities (Right Frame) Versus Planned Activities (Left Frame)</a:t>
            </a:r>
            <a:endParaRPr lang="en-IN" sz="3200" dirty="0"/>
          </a:p>
        </p:txBody>
      </p:sp>
      <p:pic>
        <p:nvPicPr>
          <p:cNvPr id="24578" name="Picture 2" descr="A P V F Purchasing Fulfillment System Gantt chart displays activity progress and planned activities. Progress of activities on the right frame. The progress of task 1 is 100 percent complete. The progress of task 2 is approximately 70 percent complete. The remaining tasks all have 0 percent completion. Planned activities on the left frame. Task 1. Start Analysis Phase, duration 52 days, start date Monday November 2, 2020, end date Tuesday January 12, 2021. Task 2. Overview of Purchasing, duration 5 days, start date Monday November 2, 2020, end date Friday November 6, 2020. Task 3. Develop Physical D F Dees, duration 12 days, start date Monday November 9, 2020, end date Tuesday November 24, 2020. Predecessors 2. Task 4. Develop Logical D F Dees, duration 11 days, start date Monday November 23, 2020, end date Monday, December 7, 2020. Predecessors 3 F S minus 2 days. Task 5. Develop E R Diagrams, duration 7 days, start date Friday November 27, 2020, end date Monday, December 7, 2020. Predecessors 4 F S minus 7 days. Task 6. Integration and Problem ID, duration 5 days, start date Monday December 7, 2020, end date Friday, December 11, 2020. Predecessors 5 F S minus 1 day. Task 7. Interviews, duration 6 days, start date Monday December 14, 2020, end date Monday, December 21, 2020. Predecessors 6 days. Task 8. J A D Session, duration 2 days, start date Wednesday December 16, 2020, end date Thursday, December 17, 2020. Predecessors 6 F S plus 2 days. Task 9. Develop Alternative Directions, duration 6 days, start date Tuesday December 22, 2020, end date Tuesday, December 29, 2020. Predecessors 7, 8. Task 10. Selection and Justification, duration 5 days, start date Wednesday December 30 2020, end date Tuesday, January 5, 2021. Predecessors 9. Task 11. Prepare for Review Meeting, duration 4 days, start date Wednesday January 6, 2021, end date Monday January 11, 2021. Predecessors 10. Task 12. Review Meeting, duration 0 days, start date Tuesday January 12, 2021, end date Tuesday, January 12, 2021. Predecessors 11 F S plus 1 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82" y="1910945"/>
            <a:ext cx="7605048" cy="406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47665" y="6127844"/>
            <a:ext cx="8229600" cy="259308"/>
          </a:xfrm>
        </p:spPr>
        <p:txBody>
          <a:bodyPr/>
          <a:lstStyle/>
          <a:p>
            <a:pPr marL="432" indent="0">
              <a:buNone/>
            </a:pPr>
            <a:r>
              <a:rPr lang="en-US" sz="1200" dirty="0"/>
              <a:t>(</a:t>
            </a:r>
            <a:r>
              <a:rPr lang="en-US" sz="1200" b="1" dirty="0"/>
              <a:t>Source:</a:t>
            </a:r>
            <a:r>
              <a:rPr lang="en-US" sz="1200" i="1" dirty="0"/>
              <a:t> </a:t>
            </a:r>
            <a:r>
              <a:rPr lang="en-US" sz="1200" dirty="0"/>
              <a:t>Microsoft Corporation)</a:t>
            </a:r>
          </a:p>
        </p:txBody>
      </p:sp>
    </p:spTree>
    <p:extLst>
      <p:ext uri="{BB962C8B-B14F-4D97-AF65-F5344CB8AC3E}">
        <p14:creationId xmlns:p14="http://schemas.microsoft.com/office/powerpoint/2010/main" val="2885700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IN" dirty="0"/>
          </a:p>
        </p:txBody>
      </p:sp>
      <p:sp>
        <p:nvSpPr>
          <p:cNvPr id="3" name="Content Placeholder 2"/>
          <p:cNvSpPr>
            <a:spLocks noGrp="1"/>
          </p:cNvSpPr>
          <p:nvPr>
            <p:ph sz="quarter" idx="13"/>
          </p:nvPr>
        </p:nvSpPr>
        <p:spPr>
          <a:xfrm>
            <a:off x="457200" y="1556326"/>
            <a:ext cx="8367486" cy="4434275"/>
          </a:xfrm>
        </p:spPr>
        <p:txBody>
          <a:bodyPr/>
          <a:lstStyle/>
          <a:p>
            <a:r>
              <a:rPr lang="en-US" dirty="0"/>
              <a:t>In this chapter you learned to:</a:t>
            </a:r>
          </a:p>
          <a:p>
            <a:pPr lvl="1"/>
            <a:r>
              <a:rPr lang="en-US" dirty="0"/>
              <a:t>Explain the process of managing an information systems project, including initiation, project planning, project execution, and project closedown</a:t>
            </a:r>
          </a:p>
          <a:p>
            <a:pPr lvl="1"/>
            <a:r>
              <a:rPr lang="en-US" dirty="0"/>
              <a:t>Describe how to represent and schedule project plans using Gantt charts and network diagrams</a:t>
            </a:r>
          </a:p>
          <a:p>
            <a:pPr lvl="1"/>
            <a:r>
              <a:rPr lang="en-US" dirty="0"/>
              <a:t>Explain how commercial project management software packages can be used to assist in representing and managing project schedules</a:t>
            </a:r>
            <a:endParaRPr lang="en-IN" dirty="0"/>
          </a:p>
        </p:txBody>
      </p:sp>
    </p:spTree>
    <p:extLst>
      <p:ext uri="{BB962C8B-B14F-4D97-AF65-F5344CB8AC3E}">
        <p14:creationId xmlns:p14="http://schemas.microsoft.com/office/powerpoint/2010/main" val="221166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106032" cy="1097279"/>
          </a:xfrm>
        </p:spPr>
        <p:txBody>
          <a:bodyPr/>
          <a:lstStyle/>
          <a:p>
            <a:r>
              <a:rPr lang="en-US" sz="3000" dirty="0"/>
              <a:t>Figure 3-1: Three Computer Applications at P</a:t>
            </a:r>
            <a:r>
              <a:rPr lang="en-US" sz="100" dirty="0"/>
              <a:t> </a:t>
            </a:r>
            <a:r>
              <a:rPr lang="en-US" sz="3000" dirty="0"/>
              <a:t>V</a:t>
            </a:r>
            <a:r>
              <a:rPr lang="en-US" sz="100" dirty="0"/>
              <a:t> </a:t>
            </a:r>
            <a:r>
              <a:rPr lang="en-US" sz="3000" dirty="0"/>
              <a:t>F: Order Filling, Invoicing, and Payroll</a:t>
            </a:r>
            <a:endParaRPr lang="en-IN" sz="3000" dirty="0"/>
          </a:p>
        </p:txBody>
      </p:sp>
      <p:pic>
        <p:nvPicPr>
          <p:cNvPr id="1026" name="Picture 2" descr="P V F order filling, invoicing, and payroll computer applications are shown on the diagram. Orders department. From the top, three separate programs A, B, and C are linked to the order filling system by three respective bidirectional arrows. From the bottom, customer order file, inventory master file, and back order file are linked to the order filing system by three respective bidirectional arrows. Invoicing department. From the top, two separate programs A and B are linked to the invoicing system by two respective bidirectional arrows. From the bottom, inventory pricing file and customer master file are linked to the invoicing system by two respective bidirectional arrows.&#10;Payroll department. From the top, two separate programs A and B are linked to the payroll system by two respective bidirectional arrows. From the bottom, employee master file is linked to the payroll system by a bidirectional arrow.&#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68" y="1814658"/>
            <a:ext cx="7935065" cy="394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3"/>
          </p:nvPr>
        </p:nvSpPr>
        <p:spPr>
          <a:xfrm>
            <a:off x="543699" y="5968325"/>
            <a:ext cx="8229600" cy="383054"/>
          </a:xfrm>
        </p:spPr>
        <p:txBody>
          <a:bodyPr/>
          <a:lstStyle/>
          <a:p>
            <a:pPr marL="432" indent="0">
              <a:buNone/>
            </a:pPr>
            <a:r>
              <a:rPr lang="en-US" sz="1200" dirty="0"/>
              <a:t>(Hoffer, Jeffrey A.; Venkataraman, Ramesh; </a:t>
            </a:r>
            <a:r>
              <a:rPr lang="en-US" sz="1200" dirty="0" err="1"/>
              <a:t>Topi</a:t>
            </a:r>
            <a:r>
              <a:rPr lang="en-US" sz="1200" dirty="0"/>
              <a:t>, </a:t>
            </a:r>
            <a:r>
              <a:rPr lang="en-US" sz="1200" dirty="0" err="1"/>
              <a:t>Heikki</a:t>
            </a:r>
            <a:r>
              <a:rPr lang="en-US" sz="1200" dirty="0"/>
              <a:t>, Modern </a:t>
            </a:r>
            <a:r>
              <a:rPr lang="en-US" sz="1200" b="1" dirty="0"/>
              <a:t>Database Management</a:t>
            </a:r>
            <a:r>
              <a:rPr lang="en-US" sz="1200" dirty="0"/>
              <a:t>, 11th Ed., ©2016, p. 8. Reprinted and electronically reproduced by permission of Pearson Education, Inc., New York, N</a:t>
            </a:r>
            <a:r>
              <a:rPr lang="en-US" sz="100" dirty="0"/>
              <a:t> </a:t>
            </a:r>
            <a:r>
              <a:rPr lang="en-US" sz="1200" dirty="0"/>
              <a:t>Y)</a:t>
            </a:r>
          </a:p>
        </p:txBody>
      </p:sp>
    </p:spTree>
    <p:extLst>
      <p:ext uri="{BB962C8B-B14F-4D97-AF65-F5344CB8AC3E}">
        <p14:creationId xmlns:p14="http://schemas.microsoft.com/office/powerpoint/2010/main" val="51707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Managing the Information Systems Project</a:t>
            </a:r>
            <a:endParaRPr lang="en-IN" sz="3400" dirty="0"/>
          </a:p>
        </p:txBody>
      </p:sp>
      <p:sp>
        <p:nvSpPr>
          <p:cNvPr id="3" name="Content Placeholder 2"/>
          <p:cNvSpPr>
            <a:spLocks noGrp="1"/>
          </p:cNvSpPr>
          <p:nvPr>
            <p:ph sz="quarter" idx="13"/>
          </p:nvPr>
        </p:nvSpPr>
        <p:spPr>
          <a:xfrm>
            <a:off x="457200" y="1556327"/>
            <a:ext cx="8353168" cy="1137445"/>
          </a:xfrm>
        </p:spPr>
        <p:txBody>
          <a:bodyPr/>
          <a:lstStyle/>
          <a:p>
            <a:pPr marL="432" indent="0">
              <a:buNone/>
            </a:pPr>
            <a:r>
              <a:rPr lang="en-US" sz="2200" b="1" dirty="0"/>
              <a:t>3.1</a:t>
            </a:r>
            <a:r>
              <a:rPr lang="en-US" sz="2200" dirty="0"/>
              <a:t> Explain the process of managing an information systems project, including project initiation, project planning, project execution, and project closedown</a:t>
            </a:r>
            <a:endParaRPr lang="en-IN" sz="2200" dirty="0"/>
          </a:p>
        </p:txBody>
      </p:sp>
      <p:sp>
        <p:nvSpPr>
          <p:cNvPr id="4" name="Content Placeholder 3"/>
          <p:cNvSpPr>
            <a:spLocks noGrp="1"/>
          </p:cNvSpPr>
          <p:nvPr>
            <p:ph sz="quarter" idx="14"/>
          </p:nvPr>
        </p:nvSpPr>
        <p:spPr>
          <a:xfrm>
            <a:off x="453122" y="2854416"/>
            <a:ext cx="8229600" cy="3064472"/>
          </a:xfrm>
        </p:spPr>
        <p:txBody>
          <a:bodyPr/>
          <a:lstStyle/>
          <a:p>
            <a:r>
              <a:rPr lang="en-US" sz="2200" b="1" dirty="0">
                <a:solidFill>
                  <a:schemeClr val="tx1"/>
                </a:solidFill>
              </a:rPr>
              <a:t>Project manager – </a:t>
            </a:r>
            <a:r>
              <a:rPr lang="en-US" sz="2200" dirty="0">
                <a:solidFill>
                  <a:schemeClr val="tx1"/>
                </a:solidFill>
              </a:rPr>
              <a:t>systems analyst with a diverse set of skills—management, leadership, technical, conflict management, and customer relationship—who is responsible for initiating, planning, executing, and closing down a project.</a:t>
            </a:r>
          </a:p>
          <a:p>
            <a:r>
              <a:rPr lang="en-US" sz="2200" b="1" dirty="0">
                <a:solidFill>
                  <a:schemeClr val="tx1"/>
                </a:solidFill>
              </a:rPr>
              <a:t>Project</a:t>
            </a:r>
            <a:r>
              <a:rPr lang="en-US" sz="2200" dirty="0">
                <a:solidFill>
                  <a:schemeClr val="tx1"/>
                </a:solidFill>
              </a:rPr>
              <a:t> – planned undertaking of related activities to reach an objective that has a beginning and an end</a:t>
            </a:r>
          </a:p>
          <a:p>
            <a:r>
              <a:rPr lang="en-US" sz="2200" b="1" dirty="0">
                <a:solidFill>
                  <a:schemeClr val="tx1"/>
                </a:solidFill>
              </a:rPr>
              <a:t>Deliverable</a:t>
            </a:r>
            <a:r>
              <a:rPr lang="en-US" sz="2200" dirty="0">
                <a:solidFill>
                  <a:schemeClr val="tx1"/>
                </a:solidFill>
              </a:rPr>
              <a:t> – end product of an S</a:t>
            </a:r>
            <a:r>
              <a:rPr lang="en-US" sz="100" dirty="0">
                <a:solidFill>
                  <a:schemeClr val="tx1"/>
                </a:solidFill>
              </a:rPr>
              <a:t> </a:t>
            </a:r>
            <a:r>
              <a:rPr lang="en-US" sz="2200" dirty="0">
                <a:solidFill>
                  <a:schemeClr val="tx1"/>
                </a:solidFill>
              </a:rPr>
              <a:t>D</a:t>
            </a:r>
            <a:r>
              <a:rPr lang="en-US" sz="100" dirty="0">
                <a:solidFill>
                  <a:schemeClr val="tx1"/>
                </a:solidFill>
              </a:rPr>
              <a:t> </a:t>
            </a:r>
            <a:r>
              <a:rPr lang="en-US" sz="2200" dirty="0">
                <a:solidFill>
                  <a:schemeClr val="tx1"/>
                </a:solidFill>
              </a:rPr>
              <a:t>L</a:t>
            </a:r>
            <a:r>
              <a:rPr lang="en-US" sz="100" dirty="0">
                <a:solidFill>
                  <a:schemeClr val="tx1"/>
                </a:solidFill>
              </a:rPr>
              <a:t> </a:t>
            </a:r>
            <a:r>
              <a:rPr lang="en-US" sz="2200" dirty="0">
                <a:solidFill>
                  <a:schemeClr val="tx1"/>
                </a:solidFill>
              </a:rPr>
              <a:t>C phase; example follows on the next slide</a:t>
            </a:r>
            <a:endParaRPr lang="en-IN" sz="2200" dirty="0">
              <a:solidFill>
                <a:schemeClr val="tx1"/>
              </a:solidFill>
            </a:endParaRPr>
          </a:p>
        </p:txBody>
      </p:sp>
    </p:spTree>
    <p:extLst>
      <p:ext uri="{BB962C8B-B14F-4D97-AF65-F5344CB8AC3E}">
        <p14:creationId xmlns:p14="http://schemas.microsoft.com/office/powerpoint/2010/main" val="3500740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2"/>
            <a:ext cx="8428009" cy="1961386"/>
          </a:xfrm>
        </p:spPr>
        <p:txBody>
          <a:bodyPr/>
          <a:lstStyle/>
          <a:p>
            <a:r>
              <a:rPr lang="en-US" sz="2600" dirty="0"/>
              <a:t>Figure 3-2: System Service Request for the Purchasing Fulfillment System with Name and Contact Information of the Person Requesting the System, a Statement of the Problem, and the Name and Contact Information of the Liaison and Sponsor</a:t>
            </a:r>
            <a:endParaRPr lang="en-IN" sz="2600" dirty="0"/>
          </a:p>
        </p:txBody>
      </p:sp>
      <p:pic>
        <p:nvPicPr>
          <p:cNvPr id="2050" name="Picture 2" descr="P V F System Service Request form for the Purchasing Fulfilment System is structured as follows. The following form fields have the corresponding entered information. Requested by, Juanita Lopez. Date, October 1, 2020. Department, purchasing manufacturing support. Location, headquarters, 1 dash 3 2 2. Contact, telephone 4 dash 3 2 6 7, fax 4 dash 3 2 7 0, email, j l o p e z. &#10;Type of request has three following options. Option 1. New System. Option 2. System Enhancement.  Option 3. System Error Correction. First option has been selected on the form.  Urgency has three following options. Option 1. Immediate. Operations are impaired or opportunity lost. Option 2. Problems exist, but can be worked around. Option 3. Business losses can be tolerated until new system installed. Third option has been selected on the form. Problem Statement has the following text. Sales growth at P V F has caused greater volume of work for the manufacturing support unit within Purchasing. Further, more concentration on customer service has reduced manufacturing lead times, which puts more pressure on purchasing activities. In addition, cost cutting measures force Purchasing to be more aggressive in negotiating terms with vendors, improving delivery times, and lowering our investments in inventory. The current modest systems support for Manufacturing forward slash Purchasing is not responsive to these new business conditions. Data are not available, information cannot be summarized, supplier orders cannot be adequately tracked, and commodity buying is not well supported. P V F is spending too much on raw materials and not being responsive to manufacturing needs. Request has the following text. I request a thorough analysis of our current operations with the intent to design and build a completely new information system. This system should handle all purchasing transactions, support display and reporting of critical purchasing data, and assist purchasing agents in commodity buying. The following fields have the corresponding entered information. I S liaison, Chris Martin, left parenthesis, telephone 4 dash 6 2 0 4, fax, 4 dash 6 2 0 0, email, c m a r t i n.  Sponsor, Sal Divario. Director, purchasing. The next form section is to be completed by systems priority board and has multiple dashes indicating that this has to be separated from the rest of the above form. It has the following options to be checked. Option 1. Request approved.  Assigned to. Blank field. Start date. Blank field. Option 2. Recommend revision. Option 3. Suggest user development. Option 4. Reject for reason.  Multiple blank fields are provided for additional explanation.&#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013" y="2364258"/>
            <a:ext cx="3891255" cy="404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79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Deciding on Systems Projects</a:t>
            </a:r>
            <a:endParaRPr lang="en-IN" dirty="0"/>
          </a:p>
        </p:txBody>
      </p:sp>
      <p:sp>
        <p:nvSpPr>
          <p:cNvPr id="3" name="Content Placeholder 2"/>
          <p:cNvSpPr>
            <a:spLocks noGrp="1"/>
          </p:cNvSpPr>
          <p:nvPr>
            <p:ph sz="quarter" idx="13"/>
          </p:nvPr>
        </p:nvSpPr>
        <p:spPr>
          <a:xfrm>
            <a:off x="457200" y="1556327"/>
            <a:ext cx="8365524" cy="1144011"/>
          </a:xfrm>
        </p:spPr>
        <p:txBody>
          <a:bodyPr/>
          <a:lstStyle/>
          <a:p>
            <a:pPr marL="432" indent="0">
              <a:buNone/>
            </a:pPr>
            <a:r>
              <a:rPr lang="en-US" b="1" dirty="0"/>
              <a:t>3.1</a:t>
            </a:r>
            <a:r>
              <a:rPr lang="en-US" dirty="0"/>
              <a:t> Explain the process of managing an information systems project, including project initiation, project planning, project execution, and project closedown</a:t>
            </a:r>
            <a:endParaRPr lang="en-IN" dirty="0"/>
          </a:p>
        </p:txBody>
      </p:sp>
      <p:sp>
        <p:nvSpPr>
          <p:cNvPr id="7" name="Content Placeholder 6"/>
          <p:cNvSpPr>
            <a:spLocks noGrp="1"/>
          </p:cNvSpPr>
          <p:nvPr>
            <p:ph sz="quarter" idx="14"/>
          </p:nvPr>
        </p:nvSpPr>
        <p:spPr>
          <a:xfrm>
            <a:off x="477838" y="2841369"/>
            <a:ext cx="8344886" cy="2879810"/>
          </a:xfrm>
        </p:spPr>
        <p:txBody>
          <a:bodyPr/>
          <a:lstStyle/>
          <a:p>
            <a:r>
              <a:rPr lang="en-US" b="1" dirty="0">
                <a:solidFill>
                  <a:schemeClr val="tx1"/>
                </a:solidFill>
              </a:rPr>
              <a:t>System Service Request (S</a:t>
            </a:r>
            <a:r>
              <a:rPr lang="en-US" sz="100" b="1" dirty="0">
                <a:solidFill>
                  <a:schemeClr val="tx1"/>
                </a:solidFill>
              </a:rPr>
              <a:t> </a:t>
            </a:r>
            <a:r>
              <a:rPr lang="en-US" b="1" dirty="0" err="1">
                <a:solidFill>
                  <a:schemeClr val="tx1"/>
                </a:solidFill>
              </a:rPr>
              <a:t>S</a:t>
            </a:r>
            <a:r>
              <a:rPr lang="en-US" sz="100" b="1" dirty="0">
                <a:solidFill>
                  <a:schemeClr val="tx1"/>
                </a:solidFill>
              </a:rPr>
              <a:t> </a:t>
            </a:r>
            <a:r>
              <a:rPr lang="en-US" b="1" dirty="0">
                <a:solidFill>
                  <a:schemeClr val="tx1"/>
                </a:solidFill>
              </a:rPr>
              <a:t>R)</a:t>
            </a:r>
            <a:r>
              <a:rPr lang="en-US" dirty="0">
                <a:solidFill>
                  <a:schemeClr val="tx1"/>
                </a:solidFill>
              </a:rPr>
              <a:t> – standard form for requesting or proposing systems development work within an organization</a:t>
            </a:r>
          </a:p>
          <a:p>
            <a:pPr lvl="1"/>
            <a:r>
              <a:rPr lang="en-US" dirty="0">
                <a:solidFill>
                  <a:schemeClr val="tx1"/>
                </a:solidFill>
              </a:rPr>
              <a:t>Previous slide is an example</a:t>
            </a:r>
          </a:p>
          <a:p>
            <a:r>
              <a:rPr lang="en-US" b="1" dirty="0">
                <a:solidFill>
                  <a:schemeClr val="tx1"/>
                </a:solidFill>
              </a:rPr>
              <a:t>Feasibility study </a:t>
            </a:r>
            <a:r>
              <a:rPr lang="en-US" dirty="0">
                <a:solidFill>
                  <a:schemeClr val="tx1"/>
                </a:solidFill>
              </a:rPr>
              <a:t>– study that determines whether a requested system makes economic and operational sense for an organization</a:t>
            </a:r>
            <a:endParaRPr lang="en-IN" dirty="0">
              <a:solidFill>
                <a:schemeClr val="tx1"/>
              </a:solidFill>
            </a:endParaRPr>
          </a:p>
        </p:txBody>
      </p:sp>
    </p:spTree>
    <p:extLst>
      <p:ext uri="{BB962C8B-B14F-4D97-AF65-F5344CB8AC3E}">
        <p14:creationId xmlns:p14="http://schemas.microsoft.com/office/powerpoint/2010/main" val="1252283827"/>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10694</TotalTime>
  <Words>2629</Words>
  <Application>Microsoft Office PowerPoint</Application>
  <PresentationFormat>On-screen Show (4:3)</PresentationFormat>
  <Paragraphs>250</Paragraphs>
  <Slides>54</Slides>
  <Notes>2</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3" baseType="lpstr">
      <vt:lpstr>Arial</vt:lpstr>
      <vt:lpstr>Calibri</vt:lpstr>
      <vt:lpstr>Noto Sans Symbols</vt:lpstr>
      <vt:lpstr>Times New Roman</vt:lpstr>
      <vt:lpstr>Verdana</vt:lpstr>
      <vt:lpstr>Wingdings</vt:lpstr>
      <vt:lpstr>508 Lecture</vt:lpstr>
      <vt:lpstr>1_508 Lecture</vt:lpstr>
      <vt:lpstr>Equation</vt:lpstr>
      <vt:lpstr>PowerPoint Presentation</vt:lpstr>
      <vt:lpstr>Prescribed Text and recommended readings</vt:lpstr>
      <vt:lpstr>Learning Objectives</vt:lpstr>
      <vt:lpstr>Introduction</vt:lpstr>
      <vt:lpstr>Pine Valley Application Project</vt:lpstr>
      <vt:lpstr>Figure 3-1: Three Computer Applications at P V F: Order Filling, Invoicing, and Payroll</vt:lpstr>
      <vt:lpstr>Managing the Information Systems Project</vt:lpstr>
      <vt:lpstr>Figure 3-2: System Service Request for the Purchasing Fulfillment System with Name and Contact Information of the Person Requesting the System, a Statement of the Problem, and the Name and Contact Information of the Liaison and Sponsor</vt:lpstr>
      <vt:lpstr>Deciding on Systems Projects</vt:lpstr>
      <vt:lpstr>Figure 3-4: A Project Manager Juggles Numerous Activities</vt:lpstr>
      <vt:lpstr>Table 3-1: Common Activities and Skills of a Project Manager</vt:lpstr>
      <vt:lpstr>Project Management</vt:lpstr>
      <vt:lpstr>Initiating the Project</vt:lpstr>
      <vt:lpstr>Figure 3-5: Six Project Initiation Activities</vt:lpstr>
      <vt:lpstr>Project Workbook</vt:lpstr>
      <vt:lpstr>Figure 3-6: The Project Workbook for the Purchasing Fulfillment System Project Contains Nine Key Elements</vt:lpstr>
      <vt:lpstr>Project Charter</vt:lpstr>
      <vt:lpstr>Figure 3-7: Project Charter for a Proposed Information Systems Project</vt:lpstr>
      <vt:lpstr>Planning the Project</vt:lpstr>
      <vt:lpstr>Figure 3-8: Level of Project Planning Detail Should Be High in the Short Term, with Less Detail as Time Goes On</vt:lpstr>
      <vt:lpstr>Figure 3-9: Ten Project Planning Activities</vt:lpstr>
      <vt:lpstr>Figure 3-10: Gantt Chart Showing Project Tasks, Duration Times for Those Tasks, and Predecessors</vt:lpstr>
      <vt:lpstr>The Constructive Cost Model</vt:lpstr>
      <vt:lpstr>Figure 3-20: Network Diagram Showing Activities (Represented by Circles) and Sequences of Those Activities (Represented by Arrows)</vt:lpstr>
      <vt:lpstr>Figure 3-11: Trade-Offs Between Program Code Quality versus The Speed of Programming</vt:lpstr>
      <vt:lpstr>Figure 3-12: A Network Diagram Illustrates Tasks with Rectangles (or Ovals) and the Relationships and Sequences of Those Activities with Arrows</vt:lpstr>
      <vt:lpstr>Developing a Communication Plan</vt:lpstr>
      <vt:lpstr>Figure 3-13: The Project Communication Matrix Provides a High-Level Summary of the Communication Plan</vt:lpstr>
      <vt:lpstr>Figure 3-14: Economic Feasibility Analysis</vt:lpstr>
      <vt:lpstr>Executing the Project</vt:lpstr>
      <vt:lpstr>Figure 3-15: Five Project Execution Activities</vt:lpstr>
      <vt:lpstr>Figure 3-16: Gantt Chart with Tasks 3 and 7 Completed, and Task 8 Partially Completed</vt:lpstr>
      <vt:lpstr>Table 3-2: Project Team Communication Methods</vt:lpstr>
      <vt:lpstr>Closing Down the Project</vt:lpstr>
      <vt:lpstr>Figure 3-17: Three Project Closedown Activities</vt:lpstr>
      <vt:lpstr>Representing and Scheduling Project Plans</vt:lpstr>
      <vt:lpstr>Gantt Charts versus Network Diagrams</vt:lpstr>
      <vt:lpstr>Figure 3-18(a): Graphical Diagrams That Depict Project Plans—Gantt Chart</vt:lpstr>
      <vt:lpstr>Figure 3-18(b): Graphical Diagrams That Depict Project Plans—Network Diagram</vt:lpstr>
      <vt:lpstr>Representing Project Plans</vt:lpstr>
      <vt:lpstr>Estimated Task Duration</vt:lpstr>
      <vt:lpstr>Figure 3-21: Estimated Time Calculations for the S P T S Project</vt:lpstr>
      <vt:lpstr>Critical Path Scheduling</vt:lpstr>
      <vt:lpstr>Figure 3-23: Gantt Chart That Illustrates the Sequence and Duration of Each Activity of the S P T S Project</vt:lpstr>
      <vt:lpstr>Figure 3-24: A Network Diagram That Illustrates the Activities (Circles) and the Sequence (Arrows) of Those Activities</vt:lpstr>
      <vt:lpstr>Determining the Critical Path</vt:lpstr>
      <vt:lpstr>Figure 3-25: A Network Diagram for the S P T S Project Showing Estimated Times for Each Activity and the Earliest and Latest Expected Completion Time for Each Activity</vt:lpstr>
      <vt:lpstr>Figure 3-26: Activity Slack Time Calculations for the S P T S Project; All Activities Except Number 5 Are on the Critical Path</vt:lpstr>
      <vt:lpstr>Using Project Management Software</vt:lpstr>
      <vt:lpstr>Figure 3-27: Establishing a Project Starting Date in Microsoft Project</vt:lpstr>
      <vt:lpstr>Figure 3-28: Entering Tasks and Assigning Task Relationships in Microsoft Project</vt:lpstr>
      <vt:lpstr>Figure 3-29: Viewing Project Information as a Network Diagram in Microsoft Project</vt:lpstr>
      <vt:lpstr>Figure 3-30: Gantt Chart Showing Progress of Activities (Right Frame) Versus Planned Activities (Left Frame)</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Systems Analysis and Design, Ninth Edition, Chapter 3, Managing the Information Systems Project</dc:title>
  <dc:subject>MIS/IT</dc:subject>
  <dc:creator>Valacich/George</dc:creator>
  <cp:keywords>Modern Systems Analysis and Design</cp:keywords>
  <cp:lastModifiedBy>Adeem Ali Anwar</cp:lastModifiedBy>
  <cp:revision>1349</cp:revision>
  <dcterms:modified xsi:type="dcterms:W3CDTF">2025-03-24T03:06:58Z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